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57" r:id="rId3"/>
    <p:sldId id="258" r:id="rId4"/>
    <p:sldId id="259" r:id="rId5"/>
    <p:sldId id="261"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6" autoAdjust="0"/>
    <p:restoredTop sz="94676" autoAdjust="0"/>
  </p:normalViewPr>
  <p:slideViewPr>
    <p:cSldViewPr>
      <p:cViewPr varScale="1">
        <p:scale>
          <a:sx n="87" d="100"/>
          <a:sy n="87" d="100"/>
        </p:scale>
        <p:origin x="-147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D6B154-4566-4219-A076-1FE95A60650D}" type="datetimeFigureOut">
              <a:rPr lang="en-US" smtClean="0"/>
              <a:t>9/21/2011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DAB5E4-C84C-42F7-86E4-B0AF59B05D2B}" type="slidenum">
              <a:rPr lang="en-US" smtClean="0"/>
              <a:t>‹#›</a:t>
            </a:fld>
            <a:endParaRPr lang="en-US"/>
          </a:p>
        </p:txBody>
      </p:sp>
    </p:spTree>
    <p:extLst>
      <p:ext uri="{BB962C8B-B14F-4D97-AF65-F5344CB8AC3E}">
        <p14:creationId xmlns:p14="http://schemas.microsoft.com/office/powerpoint/2010/main" val="1134332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AB5E4-C84C-42F7-86E4-B0AF59B05D2B}" type="slidenum">
              <a:rPr lang="en-US" smtClean="0"/>
              <a:t>1</a:t>
            </a:fld>
            <a:endParaRPr lang="en-US"/>
          </a:p>
        </p:txBody>
      </p:sp>
    </p:spTree>
    <p:extLst>
      <p:ext uri="{BB962C8B-B14F-4D97-AF65-F5344CB8AC3E}">
        <p14:creationId xmlns:p14="http://schemas.microsoft.com/office/powerpoint/2010/main" val="4252619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2F51194D-2800-43B1-A9B8-5A733987119C}"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1194D-2800-43B1-A9B8-5A733987119C}"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1194D-2800-43B1-A9B8-5A733987119C}"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1194D-2800-43B1-A9B8-5A733987119C}" type="datetimeFigureOut">
              <a:rPr lang="en-US" smtClean="0"/>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2F51194D-2800-43B1-A9B8-5A733987119C}" type="datetimeFigureOut">
              <a:rPr lang="en-US" smtClean="0"/>
              <a:t>9/21/2011</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0D7A6BD3-0B16-4101-B447-D79ADA58E75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51194D-2800-43B1-A9B8-5A733987119C}" type="datetimeFigureOut">
              <a:rPr lang="en-US" smtClean="0"/>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A6BD3-0B16-4101-B447-D79ADA58E75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51194D-2800-43B1-A9B8-5A733987119C}" type="datetimeFigureOut">
              <a:rPr lang="en-US" smtClean="0"/>
              <a:t>9/21/2011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7A6BD3-0B16-4101-B447-D79ADA58E7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51194D-2800-43B1-A9B8-5A733987119C}" type="datetimeFigureOut">
              <a:rPr lang="en-US" smtClean="0"/>
              <a:t>9/21/2011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7A6BD3-0B16-4101-B447-D79ADA58E7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51194D-2800-43B1-A9B8-5A733987119C}" type="datetimeFigureOut">
              <a:rPr lang="en-US" smtClean="0"/>
              <a:t>9/21/2011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7A6BD3-0B16-4101-B447-D79ADA58E7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51194D-2800-43B1-A9B8-5A733987119C}" type="datetimeFigureOut">
              <a:rPr lang="en-US" smtClean="0"/>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A6BD3-0B16-4101-B447-D79ADA58E75B}" type="slidenum">
              <a:rPr lang="en-US" smtClean="0"/>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2F51194D-2800-43B1-A9B8-5A733987119C}" type="datetimeFigureOut">
              <a:rPr lang="en-US" smtClean="0"/>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A6BD3-0B16-4101-B447-D79ADA58E75B}" type="slidenum">
              <a:rPr lang="en-US" smtClean="0"/>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F51194D-2800-43B1-A9B8-5A733987119C}" type="datetimeFigureOut">
              <a:rPr lang="en-US" smtClean="0"/>
              <a:t>9/21/2011</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D7A6BD3-0B16-4101-B447-D79ADA58E75B}"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travel-budget.com/peru/peru.html" TargetMode="External"/><Relationship Id="rId2" Type="http://schemas.openxmlformats.org/officeDocument/2006/relationships/hyperlink" Target="http://www.selectlatinamerica.co.uk/destinations/peru/wildlife" TargetMode="External"/><Relationship Id="rId1" Type="http://schemas.openxmlformats.org/officeDocument/2006/relationships/slideLayout" Target="../slideLayouts/slideLayout2.xml"/><Relationship Id="rId6" Type="http://schemas.openxmlformats.org/officeDocument/2006/relationships/hyperlink" Target="http://en.wikipedia.org/wiki/Greeks" TargetMode="External"/><Relationship Id="rId5" Type="http://schemas.openxmlformats.org/officeDocument/2006/relationships/hyperlink" Target="http://www.gadivorcelitigators.com/" TargetMode="External"/><Relationship Id="rId4" Type="http://schemas.openxmlformats.org/officeDocument/2006/relationships/hyperlink" Target="http://www.disabled-world.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Katherine’s Travel Log</a:t>
            </a:r>
            <a:endParaRPr lang="en-US" dirty="0"/>
          </a:p>
        </p:txBody>
      </p:sp>
      <p:sp>
        <p:nvSpPr>
          <p:cNvPr id="3" name="Subtitle 2"/>
          <p:cNvSpPr>
            <a:spLocks noGrp="1"/>
          </p:cNvSpPr>
          <p:nvPr>
            <p:ph type="subTitle" idx="1"/>
          </p:nvPr>
        </p:nvSpPr>
        <p:spPr/>
        <p:txBody>
          <a:bodyPr/>
          <a:lstStyle/>
          <a:p>
            <a:r>
              <a:rPr lang="en-US" dirty="0" smtClean="0"/>
              <a:t>ECS</a:t>
            </a:r>
            <a:endParaRPr lang="en-US" dirty="0"/>
          </a:p>
        </p:txBody>
      </p:sp>
    </p:spTree>
    <p:extLst>
      <p:ext uri="{BB962C8B-B14F-4D97-AF65-F5344CB8AC3E}">
        <p14:creationId xmlns:p14="http://schemas.microsoft.com/office/powerpoint/2010/main" val="1901411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Georgia: Region</a:t>
            </a:r>
            <a:endParaRPr lang="en-US" dirty="0"/>
          </a:p>
        </p:txBody>
      </p:sp>
      <p:sp>
        <p:nvSpPr>
          <p:cNvPr id="3" name="Content Placeholder 2"/>
          <p:cNvSpPr>
            <a:spLocks noGrp="1"/>
          </p:cNvSpPr>
          <p:nvPr>
            <p:ph idx="1"/>
          </p:nvPr>
        </p:nvSpPr>
        <p:spPr>
          <a:xfrm>
            <a:off x="457200" y="1524001"/>
            <a:ext cx="8229600" cy="4529802"/>
          </a:xfrm>
        </p:spPr>
        <p:txBody>
          <a:bodyPr wrap="square">
            <a:normAutofit/>
          </a:bodyPr>
          <a:lstStyle/>
          <a:p>
            <a:pPr marL="0" indent="0">
              <a:buNone/>
            </a:pPr>
            <a:r>
              <a:rPr lang="en-US" sz="1600" dirty="0" smtClean="0"/>
              <a:t>Georgia is an example of a formal region because it is a state, and a region who’s boundaries were set by the government. Another region is a functional region, this </a:t>
            </a:r>
            <a:r>
              <a:rPr lang="en-US" sz="1600" dirty="0" smtClean="0"/>
              <a:t>type of region only exists </a:t>
            </a:r>
            <a:r>
              <a:rPr lang="en-US" sz="1600" dirty="0" smtClean="0"/>
              <a:t>because of a function, an example of </a:t>
            </a:r>
            <a:r>
              <a:rPr lang="en-US" sz="1600" dirty="0" smtClean="0"/>
              <a:t>this is the Warm Springs of Warm Springs Georgia. If the springs didn’t exist, neither would the region. </a:t>
            </a:r>
            <a:endParaRPr lang="en-US" sz="1600" dirty="0" smtClean="0"/>
          </a:p>
          <a:p>
            <a:pPr marL="0" indent="0">
              <a:buNone/>
            </a:pPr>
            <a:r>
              <a:rPr lang="en-US" sz="1600" dirty="0" smtClean="0"/>
              <a:t> </a:t>
            </a:r>
          </a:p>
          <a:p>
            <a:pPr marL="0" indent="0">
              <a:buNone/>
            </a:pPr>
            <a:r>
              <a:rPr lang="en-US" dirty="0" smtClean="0"/>
              <a:t> </a:t>
            </a:r>
            <a:r>
              <a:rPr lang="en-US" sz="2400" i="1" dirty="0" smtClean="0"/>
              <a:t>Come and visit us here in </a:t>
            </a:r>
            <a:r>
              <a:rPr lang="en-US" sz="2400" i="1" dirty="0" smtClean="0"/>
              <a:t>G</a:t>
            </a:r>
            <a:r>
              <a:rPr lang="en-US" sz="2400" i="1" dirty="0" smtClean="0"/>
              <a:t>eorgia,</a:t>
            </a:r>
            <a:r>
              <a:rPr lang="en-US" i="1" dirty="0" smtClean="0"/>
              <a:t> </a:t>
            </a:r>
            <a:r>
              <a:rPr lang="en-US" sz="2400" i="1" dirty="0" smtClean="0"/>
              <a:t>a beautiful  state where you can</a:t>
            </a:r>
            <a:r>
              <a:rPr lang="en-US" sz="2400" i="1" dirty="0" smtClean="0"/>
              <a:t>  go hiking in the Appalachians, take a detour at Warm Springs and checkout the pool, or test</a:t>
            </a:r>
            <a:endParaRPr lang="en-US" sz="2400" i="1" dirty="0" smtClean="0"/>
          </a:p>
          <a:p>
            <a:pPr marL="0" indent="0">
              <a:buNone/>
            </a:pPr>
            <a:r>
              <a:rPr lang="en-US" sz="2400" i="1" dirty="0"/>
              <a:t>t</a:t>
            </a:r>
            <a:r>
              <a:rPr lang="en-US" sz="2400" i="1" dirty="0" smtClean="0"/>
              <a:t>he water in the North Atlantic!</a:t>
            </a:r>
            <a:endParaRPr lang="en-US" dirty="0"/>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5142" y="3788229"/>
            <a:ext cx="3776848" cy="296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6693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Kansas: Location</a:t>
            </a:r>
            <a:endParaRPr lang="en-US" dirty="0"/>
          </a:p>
        </p:txBody>
      </p:sp>
      <p:sp>
        <p:nvSpPr>
          <p:cNvPr id="5" name="Content Placeholder 4"/>
          <p:cNvSpPr>
            <a:spLocks noGrp="1"/>
          </p:cNvSpPr>
          <p:nvPr>
            <p:ph idx="1"/>
          </p:nvPr>
        </p:nvSpPr>
        <p:spPr/>
        <p:txBody>
          <a:bodyPr>
            <a:normAutofit/>
          </a:bodyPr>
          <a:lstStyle/>
          <a:p>
            <a:pPr marL="0" indent="0">
              <a:lnSpc>
                <a:spcPct val="98000"/>
              </a:lnSpc>
              <a:buNone/>
            </a:pPr>
            <a:r>
              <a:rPr lang="en-GB" sz="1800" dirty="0" smtClean="0">
                <a:solidFill>
                  <a:srgbClr val="000000"/>
                </a:solidFill>
                <a:latin typeface="Cambria" pitchFamily="18" charset="0"/>
                <a:ea typeface="MS Gothic" charset="-128"/>
                <a:cs typeface="Courier New" pitchFamily="49" charset="0"/>
              </a:rPr>
              <a:t>Let me give you a relative idea of where </a:t>
            </a:r>
            <a:r>
              <a:rPr lang="en-GB" sz="1800" dirty="0">
                <a:solidFill>
                  <a:srgbClr val="000000"/>
                </a:solidFill>
                <a:latin typeface="Cambria" pitchFamily="18" charset="0"/>
                <a:ea typeface="MS Gothic" charset="-128"/>
                <a:cs typeface="Courier New" pitchFamily="49" charset="0"/>
              </a:rPr>
              <a:t>K</a:t>
            </a:r>
            <a:r>
              <a:rPr lang="en-GB" sz="1800" dirty="0" smtClean="0">
                <a:solidFill>
                  <a:srgbClr val="000000"/>
                </a:solidFill>
                <a:latin typeface="Cambria" pitchFamily="18" charset="0"/>
                <a:ea typeface="MS Gothic" charset="-128"/>
                <a:cs typeface="Courier New" pitchFamily="49" charset="0"/>
              </a:rPr>
              <a:t>ansas is… Kansas is just about the </a:t>
            </a:r>
            <a:r>
              <a:rPr lang="en-GB" sz="1800" dirty="0" err="1" smtClean="0">
                <a:solidFill>
                  <a:srgbClr val="000000"/>
                </a:solidFill>
                <a:latin typeface="Cambria" pitchFamily="18" charset="0"/>
                <a:ea typeface="MS Gothic" charset="-128"/>
                <a:cs typeface="Courier New" pitchFamily="49" charset="0"/>
              </a:rPr>
              <a:t>center</a:t>
            </a:r>
            <a:r>
              <a:rPr lang="en-GB" sz="1800" dirty="0" smtClean="0">
                <a:solidFill>
                  <a:srgbClr val="000000"/>
                </a:solidFill>
                <a:latin typeface="Cambria" pitchFamily="18" charset="0"/>
                <a:ea typeface="MS Gothic" charset="-128"/>
                <a:cs typeface="Courier New" pitchFamily="49" charset="0"/>
              </a:rPr>
              <a:t> of the United States. Adjacent to it is Nebraska to the north, Missouri to the east, Oklahoma to the south, and Colorado to the west. I just gave you a description of where Kansas is located using </a:t>
            </a:r>
            <a:r>
              <a:rPr lang="en-GB" sz="1800" b="1" dirty="0" smtClean="0">
                <a:solidFill>
                  <a:srgbClr val="000000"/>
                </a:solidFill>
                <a:latin typeface="Cambria" pitchFamily="18" charset="0"/>
                <a:ea typeface="MS Gothic" charset="-128"/>
                <a:cs typeface="Courier New" pitchFamily="49" charset="0"/>
              </a:rPr>
              <a:t>Relative location</a:t>
            </a:r>
            <a:r>
              <a:rPr lang="en-GB" sz="1800" dirty="0" smtClean="0">
                <a:solidFill>
                  <a:srgbClr val="000000"/>
                </a:solidFill>
                <a:latin typeface="Cambria" pitchFamily="18" charset="0"/>
                <a:ea typeface="MS Gothic" charset="-128"/>
                <a:cs typeface="Courier New" pitchFamily="49" charset="0"/>
              </a:rPr>
              <a:t>. Relative location is using distance from one place to another, landmarks, time, and direction to  describe where </a:t>
            </a:r>
            <a:r>
              <a:rPr lang="en-GB" sz="1800" dirty="0">
                <a:solidFill>
                  <a:srgbClr val="000000"/>
                </a:solidFill>
                <a:latin typeface="Cambria" pitchFamily="18" charset="0"/>
                <a:ea typeface="MS Gothic" charset="-128"/>
                <a:cs typeface="Courier New" pitchFamily="49" charset="0"/>
              </a:rPr>
              <a:t>a place </a:t>
            </a:r>
            <a:r>
              <a:rPr lang="en-GB" sz="1800" dirty="0" smtClean="0">
                <a:solidFill>
                  <a:srgbClr val="000000"/>
                </a:solidFill>
                <a:latin typeface="Cambria" pitchFamily="18" charset="0"/>
                <a:ea typeface="MS Gothic" charset="-128"/>
                <a:cs typeface="Courier New" pitchFamily="49" charset="0"/>
              </a:rPr>
              <a:t>is. If you use longitude and latitude or addresses to explain where a place is you are using </a:t>
            </a:r>
            <a:r>
              <a:rPr lang="en-GB" sz="1800" b="1" dirty="0" smtClean="0">
                <a:solidFill>
                  <a:srgbClr val="000000"/>
                </a:solidFill>
                <a:latin typeface="Cambria" pitchFamily="18" charset="0"/>
                <a:ea typeface="MS Gothic" charset="-128"/>
                <a:cs typeface="Courier New" pitchFamily="49" charset="0"/>
              </a:rPr>
              <a:t>absolute location</a:t>
            </a:r>
            <a:r>
              <a:rPr lang="en-GB" sz="1800" dirty="0" smtClean="0">
                <a:solidFill>
                  <a:srgbClr val="000000"/>
                </a:solidFill>
                <a:latin typeface="Cambria" pitchFamily="18" charset="0"/>
                <a:ea typeface="MS Gothic" charset="-128"/>
                <a:cs typeface="Courier New" pitchFamily="49" charset="0"/>
              </a:rPr>
              <a:t>. </a:t>
            </a:r>
          </a:p>
          <a:p>
            <a:pPr marL="0" indent="0">
              <a:lnSpc>
                <a:spcPct val="98000"/>
              </a:lnSpc>
              <a:buNone/>
            </a:pPr>
            <a:r>
              <a:rPr lang="en-GB" sz="1800" dirty="0" smtClean="0">
                <a:solidFill>
                  <a:srgbClr val="000000"/>
                </a:solidFill>
                <a:latin typeface="Cambria" pitchFamily="18" charset="0"/>
                <a:ea typeface="MS Gothic" charset="-128"/>
                <a:cs typeface="Courier New" pitchFamily="49" charset="0"/>
              </a:rPr>
              <a:t> Example: 2021 Plymouth Road</a:t>
            </a:r>
          </a:p>
          <a:p>
            <a:pPr marL="0" indent="0">
              <a:lnSpc>
                <a:spcPct val="98000"/>
              </a:lnSpc>
              <a:buNone/>
            </a:pPr>
            <a:endParaRPr lang="en-GB" sz="1800" dirty="0">
              <a:solidFill>
                <a:srgbClr val="000000"/>
              </a:solidFill>
              <a:latin typeface="Courier New" pitchFamily="49" charset="0"/>
              <a:ea typeface="MS Gothic" charset="-128"/>
              <a:cs typeface="Courier New" pitchFamily="49"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200" y="3810000"/>
            <a:ext cx="4172068" cy="2173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6930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Italy: </a:t>
            </a:r>
            <a:r>
              <a:rPr lang="en-US" sz="3600" dirty="0">
                <a:solidFill>
                  <a:schemeClr val="tx1"/>
                </a:solidFill>
              </a:rPr>
              <a:t>Human Environmental Interaction </a:t>
            </a:r>
            <a:endParaRPr lang="en-US" dirty="0">
              <a:solidFill>
                <a:schemeClr val="tx1"/>
              </a:solidFill>
            </a:endParaRPr>
          </a:p>
        </p:txBody>
      </p:sp>
      <p:pic>
        <p:nvPicPr>
          <p:cNvPr id="4" name="Content Placeholder 3"/>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990600" y="1752600"/>
            <a:ext cx="3248703"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7"/>
          <p:cNvSpPr>
            <a:spLocks noGrp="1"/>
          </p:cNvSpPr>
          <p:nvPr>
            <p:ph sz="half" idx="2"/>
          </p:nvPr>
        </p:nvSpPr>
        <p:spPr/>
        <p:txBody>
          <a:bodyPr>
            <a:normAutofit fontScale="92500" lnSpcReduction="20000"/>
          </a:bodyPr>
          <a:lstStyle/>
          <a:p>
            <a:pPr lvl="0"/>
            <a:r>
              <a:rPr lang="en-US" sz="1900" dirty="0">
                <a:solidFill>
                  <a:schemeClr val="tx1"/>
                </a:solidFill>
              </a:rPr>
              <a:t>Humans modify</a:t>
            </a:r>
          </a:p>
          <a:p>
            <a:pPr lvl="0"/>
            <a:r>
              <a:rPr lang="en-US" sz="1900" dirty="0">
                <a:solidFill>
                  <a:schemeClr val="tx1"/>
                </a:solidFill>
              </a:rPr>
              <a:t>Humans adapt</a:t>
            </a:r>
          </a:p>
          <a:p>
            <a:pPr lvl="0"/>
            <a:r>
              <a:rPr lang="en-US" sz="1900" dirty="0">
                <a:solidFill>
                  <a:schemeClr val="tx1"/>
                </a:solidFill>
              </a:rPr>
              <a:t>Humans depend</a:t>
            </a:r>
          </a:p>
          <a:p>
            <a:pPr marL="0" lvl="0" indent="0">
              <a:buNone/>
            </a:pPr>
            <a:r>
              <a:rPr lang="en-US" sz="1600" dirty="0">
                <a:solidFill>
                  <a:schemeClr val="tx1"/>
                </a:solidFill>
              </a:rPr>
              <a:t>  </a:t>
            </a:r>
            <a:r>
              <a:rPr lang="en-US" sz="2200" dirty="0">
                <a:solidFill>
                  <a:schemeClr val="tx1"/>
                </a:solidFill>
              </a:rPr>
              <a:t>On Their </a:t>
            </a:r>
            <a:r>
              <a:rPr lang="en-US" sz="2200" dirty="0" smtClean="0">
                <a:solidFill>
                  <a:schemeClr val="tx1"/>
                </a:solidFill>
              </a:rPr>
              <a:t>Environment</a:t>
            </a:r>
          </a:p>
          <a:p>
            <a:pPr marL="0" lvl="0" indent="0">
              <a:buNone/>
            </a:pPr>
            <a:endParaRPr lang="en-US" sz="2000" dirty="0">
              <a:solidFill>
                <a:prstClr val="black"/>
              </a:solidFill>
            </a:endParaRPr>
          </a:p>
          <a:p>
            <a:pPr marL="0" indent="0">
              <a:buNone/>
            </a:pPr>
            <a:r>
              <a:rPr lang="en-US" sz="1900" dirty="0" smtClean="0"/>
              <a:t>       </a:t>
            </a:r>
            <a:r>
              <a:rPr lang="en-US" sz="1900" b="1" i="1" dirty="0" smtClean="0"/>
              <a:t>Venice Italy</a:t>
            </a:r>
            <a:r>
              <a:rPr lang="en-US" sz="1900" dirty="0" smtClean="0"/>
              <a:t>: Venice Italy is a great example of how humans depend on their environment. The people of Venice depend on  the </a:t>
            </a:r>
            <a:r>
              <a:rPr lang="en-US" sz="1900" dirty="0"/>
              <a:t>M</a:t>
            </a:r>
            <a:r>
              <a:rPr lang="en-US" sz="1900" dirty="0" smtClean="0"/>
              <a:t>editerranean  Sea for transportation and something to live on(literally) everyday. They modified to their environment  by building their city on piers out on the water .</a:t>
            </a:r>
          </a:p>
          <a:p>
            <a:pPr marL="0" indent="0">
              <a:buNone/>
            </a:pPr>
            <a:r>
              <a:rPr lang="en-US" sz="1900" b="1" i="1" dirty="0"/>
              <a:t> </a:t>
            </a:r>
            <a:r>
              <a:rPr lang="en-US" sz="1900" b="1" i="1" dirty="0" smtClean="0"/>
              <a:t>      Italy: </a:t>
            </a:r>
            <a:r>
              <a:rPr lang="en-US" sz="1900" dirty="0" smtClean="0"/>
              <a:t>The country of </a:t>
            </a:r>
            <a:r>
              <a:rPr lang="en-US" sz="1900" dirty="0"/>
              <a:t>I</a:t>
            </a:r>
            <a:r>
              <a:rPr lang="en-US" sz="1900" dirty="0" smtClean="0"/>
              <a:t>taly has adapted to its environment by </a:t>
            </a:r>
            <a:r>
              <a:rPr lang="en-US" sz="1900" b="1" i="1" dirty="0" smtClean="0"/>
              <a:t> </a:t>
            </a:r>
            <a:r>
              <a:rPr lang="en-US" sz="1900" dirty="0" smtClean="0"/>
              <a:t>practicing terrace farming</a:t>
            </a:r>
            <a:r>
              <a:rPr lang="en-US" sz="1900" b="1" i="1" dirty="0"/>
              <a:t> </a:t>
            </a:r>
            <a:r>
              <a:rPr lang="en-US" sz="1900" dirty="0" smtClean="0"/>
              <a:t>and putting an emphasis on tourism to help provide them with  some of their  food supply and money.</a:t>
            </a:r>
            <a:endParaRPr lang="en-US" sz="1900" dirty="0"/>
          </a:p>
        </p:txBody>
      </p:sp>
    </p:spTree>
    <p:extLst>
      <p:ext uri="{BB962C8B-B14F-4D97-AF65-F5344CB8AC3E}">
        <p14:creationId xmlns:p14="http://schemas.microsoft.com/office/powerpoint/2010/main" val="71956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Peru: Physical and Human Characteristics</a:t>
            </a:r>
            <a:endParaRPr lang="en-US" sz="3600" dirty="0"/>
          </a:p>
        </p:txBody>
      </p:sp>
      <p:sp>
        <p:nvSpPr>
          <p:cNvPr id="3" name="Content Placeholder 2"/>
          <p:cNvSpPr>
            <a:spLocks noGrp="1"/>
          </p:cNvSpPr>
          <p:nvPr>
            <p:ph idx="1"/>
          </p:nvPr>
        </p:nvSpPr>
        <p:spPr/>
        <p:txBody>
          <a:bodyPr>
            <a:normAutofit/>
          </a:bodyPr>
          <a:lstStyle/>
          <a:p>
            <a:pPr marL="0" indent="0">
              <a:buNone/>
            </a:pPr>
            <a:r>
              <a:rPr lang="en-US" sz="1700" u="sng" dirty="0" smtClean="0"/>
              <a:t>Physical</a:t>
            </a:r>
            <a:r>
              <a:rPr lang="en-US" sz="1700" b="1" u="sng" dirty="0" smtClean="0"/>
              <a:t> </a:t>
            </a:r>
            <a:r>
              <a:rPr lang="en-US" sz="1700" u="sng" dirty="0" smtClean="0"/>
              <a:t>Characteristics</a:t>
            </a:r>
            <a:r>
              <a:rPr lang="en-US" sz="1700" b="1" u="sng" dirty="0" smtClean="0"/>
              <a:t> </a:t>
            </a:r>
            <a:r>
              <a:rPr lang="en-US" sz="1700" u="sng" dirty="0" smtClean="0"/>
              <a:t>of</a:t>
            </a:r>
            <a:r>
              <a:rPr lang="en-US" sz="1700" b="1" u="sng" dirty="0" smtClean="0"/>
              <a:t> </a:t>
            </a:r>
            <a:r>
              <a:rPr lang="en-US" sz="1700" b="1" i="1" u="sng" dirty="0" smtClean="0"/>
              <a:t>Peru</a:t>
            </a:r>
            <a:r>
              <a:rPr lang="en-US" sz="1700" b="1" i="1" dirty="0" smtClean="0"/>
              <a:t>:</a:t>
            </a:r>
            <a:r>
              <a:rPr lang="en-US" sz="1700" dirty="0" smtClean="0"/>
              <a:t> </a:t>
            </a:r>
            <a:r>
              <a:rPr lang="en-US" sz="1700" dirty="0"/>
              <a:t>P</a:t>
            </a:r>
            <a:r>
              <a:rPr lang="en-US" sz="1700" dirty="0" smtClean="0"/>
              <a:t>eru has a wide variety of Physical characteristics. Nearly 3/5 of Peru is Amazon Jungle, a small section along the coast is desert, and lots of the rest of the area is mountainous.  There is also a huge amount  of  diverse wildlife in Peru with over 1,800 different species of birds, hundreds of mammals, jungle life with </a:t>
            </a:r>
          </a:p>
          <a:p>
            <a:pPr marL="0" indent="0">
              <a:buNone/>
            </a:pPr>
            <a:r>
              <a:rPr lang="en-US" sz="1700" dirty="0" smtClean="0"/>
              <a:t>monkeys and jaguars, and a variety of marine life too.</a:t>
            </a:r>
          </a:p>
          <a:p>
            <a:pPr marL="0" indent="0">
              <a:buNone/>
            </a:pPr>
            <a:endParaRPr lang="en-US" sz="1700" dirty="0"/>
          </a:p>
          <a:p>
            <a:pPr marL="0" indent="0">
              <a:buNone/>
            </a:pPr>
            <a:r>
              <a:rPr lang="en-US" sz="1600" u="sng" dirty="0" smtClean="0"/>
              <a:t>Human characteristics:   </a:t>
            </a:r>
            <a:r>
              <a:rPr lang="en-US" sz="1600" dirty="0" smtClean="0"/>
              <a:t>Machu Picchu and the aqueduct </a:t>
            </a:r>
          </a:p>
          <a:p>
            <a:pPr marL="0" indent="0">
              <a:buNone/>
            </a:pPr>
            <a:r>
              <a:rPr lang="en-US" sz="1600" dirty="0" smtClean="0"/>
              <a:t>are two human characteristics of Peru.  The aqueduct is five m</a:t>
            </a:r>
          </a:p>
          <a:p>
            <a:pPr marL="0" indent="0">
              <a:buNone/>
            </a:pPr>
            <a:r>
              <a:rPr lang="en-US" sz="1600" dirty="0"/>
              <a:t>m</a:t>
            </a:r>
            <a:r>
              <a:rPr lang="en-US" sz="1600" dirty="0" smtClean="0"/>
              <a:t>iles long and thought to be built in 1500 BC, making it the </a:t>
            </a:r>
          </a:p>
          <a:p>
            <a:pPr marL="0" indent="0">
              <a:buNone/>
            </a:pPr>
            <a:r>
              <a:rPr lang="en-US" sz="1600" dirty="0"/>
              <a:t>o</a:t>
            </a:r>
            <a:r>
              <a:rPr lang="en-US" sz="1600" dirty="0" smtClean="0"/>
              <a:t>ldest manmade structure in South America. The Machu </a:t>
            </a:r>
          </a:p>
          <a:p>
            <a:pPr marL="0" indent="0">
              <a:buNone/>
            </a:pPr>
            <a:r>
              <a:rPr lang="en-US" sz="1600" dirty="0" smtClean="0"/>
              <a:t>Picchu, also known as the “Lost City of the Incas” was built </a:t>
            </a:r>
          </a:p>
          <a:p>
            <a:pPr marL="0" indent="0">
              <a:buNone/>
            </a:pPr>
            <a:r>
              <a:rPr lang="en-US" sz="1600" dirty="0" smtClean="0"/>
              <a:t>around 1450 AD.  The Incas constructed the city using</a:t>
            </a:r>
          </a:p>
          <a:p>
            <a:pPr marL="0" indent="0">
              <a:buNone/>
            </a:pPr>
            <a:r>
              <a:rPr lang="en-US" sz="1600" dirty="0"/>
              <a:t>d</a:t>
            </a:r>
            <a:r>
              <a:rPr lang="en-US" sz="1600" dirty="0" smtClean="0"/>
              <a:t>ry, polished stones without mortar.</a:t>
            </a:r>
            <a:endParaRPr lang="en-US" sz="16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1" y="2811980"/>
            <a:ext cx="3150054" cy="359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060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Greece: Movement</a:t>
            </a:r>
            <a:endParaRPr lang="en-US" sz="3600" dirty="0"/>
          </a:p>
        </p:txBody>
      </p:sp>
      <p:sp>
        <p:nvSpPr>
          <p:cNvPr id="3" name="Content Placeholder 2"/>
          <p:cNvSpPr>
            <a:spLocks noGrp="1"/>
          </p:cNvSpPr>
          <p:nvPr>
            <p:ph sz="half" idx="1"/>
          </p:nvPr>
        </p:nvSpPr>
        <p:spPr/>
        <p:txBody>
          <a:bodyPr>
            <a:normAutofit/>
          </a:bodyPr>
          <a:lstStyle/>
          <a:p>
            <a:pPr marL="0" indent="0">
              <a:buNone/>
            </a:pPr>
            <a:r>
              <a:rPr lang="en-US" sz="1600" dirty="0" smtClean="0"/>
              <a:t>Movement is a big part of our world.  It has been seen in the Greek people through many decades.  In 1948, during their Civil War, many Greek people fled to West Germany, United States, Australia and other countries.  In 1980 refugees from the Civil War were beginning to be allowed to re-emigrate into Greece.  </a:t>
            </a:r>
          </a:p>
          <a:p>
            <a:pPr marL="0" indent="0">
              <a:buNone/>
            </a:pPr>
            <a:r>
              <a:rPr lang="en-US" sz="1600" dirty="0" smtClean="0"/>
              <a:t>Movement can also be seen through import and export. The top exports of 2005 were first, manufactured goods (such as yarn and leather) and second food and live animals. The top imports of 2005 were  machinery  and transport equipment and secondly mineral fuels.</a:t>
            </a:r>
          </a:p>
          <a:p>
            <a:pPr marL="0" indent="0">
              <a:buNone/>
            </a:pPr>
            <a:endParaRPr lang="en-US" sz="1600" dirty="0"/>
          </a:p>
        </p:txBody>
      </p:sp>
      <p:sp>
        <p:nvSpPr>
          <p:cNvPr id="7" name="Content Placeholder 6"/>
          <p:cNvSpPr>
            <a:spLocks noGrp="1"/>
          </p:cNvSpPr>
          <p:nvPr>
            <p:ph sz="half" idx="2"/>
          </p:nvPr>
        </p:nvSpPr>
        <p:spPr/>
        <p:txBody>
          <a:bodyPr>
            <a:normAutofit/>
          </a:bodyPr>
          <a:lstStyle/>
          <a:p>
            <a:pPr marL="0" indent="0">
              <a:buNone/>
            </a:pP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42114" y="1676400"/>
            <a:ext cx="3448050" cy="345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6059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normAutofit/>
          </a:bodyPr>
          <a:lstStyle/>
          <a:p>
            <a:r>
              <a:rPr lang="en-US" sz="1400" b="1" i="1" dirty="0" smtClean="0">
                <a:hlinkClick r:id="rId2"/>
              </a:rPr>
              <a:t>www.selectlatinamerica.co.uk/destinations/peru/wildlife</a:t>
            </a:r>
            <a:endParaRPr lang="en-US" sz="1400" b="1" i="1" dirty="0" smtClean="0"/>
          </a:p>
          <a:p>
            <a:r>
              <a:rPr lang="en-US" sz="1400" b="1" i="1" dirty="0" smtClean="0"/>
              <a:t>www.piraeus.world-guides.com</a:t>
            </a:r>
          </a:p>
          <a:p>
            <a:r>
              <a:rPr lang="en-US" sz="1400" b="1" i="1" dirty="0" smtClean="0"/>
              <a:t>www.answers.com</a:t>
            </a:r>
          </a:p>
          <a:p>
            <a:r>
              <a:rPr lang="en-US" sz="1400" b="1" i="1" dirty="0" smtClean="0">
                <a:hlinkClick r:id="rId3"/>
              </a:rPr>
              <a:t>www.travel-budget.com/peru/peru.html</a:t>
            </a:r>
            <a:endParaRPr lang="en-US" sz="1400" b="1" i="1" dirty="0" smtClean="0"/>
          </a:p>
          <a:p>
            <a:r>
              <a:rPr lang="en-US" sz="1400" b="1" i="1" dirty="0" smtClean="0"/>
              <a:t>www.freeusandworldmaps.commac-web.org</a:t>
            </a:r>
          </a:p>
          <a:p>
            <a:r>
              <a:rPr lang="en-US" sz="1400" b="1" i="1" dirty="0" smtClean="0">
                <a:hlinkClick r:id="rId4"/>
              </a:rPr>
              <a:t>www.disabled-world.com</a:t>
            </a:r>
            <a:endParaRPr lang="en-US" sz="1400" b="1" i="1" dirty="0" smtClean="0"/>
          </a:p>
          <a:p>
            <a:r>
              <a:rPr lang="en-US" sz="1400" b="1" i="1" dirty="0" smtClean="0">
                <a:hlinkClick r:id="rId5"/>
              </a:rPr>
              <a:t>www.gadivorcelitigators.com</a:t>
            </a:r>
            <a:endParaRPr lang="en-US" sz="1400" b="1" i="1" dirty="0" smtClean="0"/>
          </a:p>
          <a:p>
            <a:r>
              <a:rPr lang="en-US" sz="1400" b="1" i="1" dirty="0" smtClean="0"/>
              <a:t>www.peru.jpg</a:t>
            </a:r>
          </a:p>
          <a:p>
            <a:r>
              <a:rPr lang="en-US" sz="1400" b="1" dirty="0" smtClean="0"/>
              <a:t>www.garystravels.com/2008/01/29/the-seven-man-made-wonders-of-peru</a:t>
            </a:r>
            <a:r>
              <a:rPr lang="en-US" sz="1400" b="1" dirty="0"/>
              <a:t>/</a:t>
            </a:r>
            <a:endParaRPr lang="en-US" sz="1400" b="1" dirty="0" smtClean="0"/>
          </a:p>
          <a:p>
            <a:r>
              <a:rPr lang="en-US" sz="1400" b="1" dirty="0">
                <a:hlinkClick r:id="rId6"/>
              </a:rPr>
              <a:t>http://</a:t>
            </a:r>
            <a:r>
              <a:rPr lang="en-US" sz="1400" b="1" dirty="0" smtClean="0">
                <a:hlinkClick r:id="rId6"/>
              </a:rPr>
              <a:t>en.wikipedia.org/wiki/Greeks</a:t>
            </a:r>
            <a:endParaRPr lang="en-US" sz="1400" b="1" dirty="0" smtClean="0"/>
          </a:p>
          <a:p>
            <a:r>
              <a:rPr lang="en-US" sz="1400" b="1" dirty="0"/>
              <a:t>http://www.indexmundi.com/trade/imports/?</a:t>
            </a:r>
            <a:r>
              <a:rPr lang="en-US" sz="1400" b="1" dirty="0" smtClean="0"/>
              <a:t>country</a:t>
            </a:r>
            <a:endParaRPr lang="en-US" sz="1400" b="1" dirty="0"/>
          </a:p>
        </p:txBody>
      </p:sp>
    </p:spTree>
    <p:extLst>
      <p:ext uri="{BB962C8B-B14F-4D97-AF65-F5344CB8AC3E}">
        <p14:creationId xmlns:p14="http://schemas.microsoft.com/office/powerpoint/2010/main" val="2978157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1717</TotalTime>
  <Words>630</Words>
  <Application>Microsoft Office PowerPoint</Application>
  <PresentationFormat>On-screen Show (4:3)</PresentationFormat>
  <Paragraphs>45</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Thatch</vt:lpstr>
      <vt:lpstr>Katherine’s Travel Log</vt:lpstr>
      <vt:lpstr>Georgia: Region</vt:lpstr>
      <vt:lpstr>Kansas: Location</vt:lpstr>
      <vt:lpstr>Italy: Human Environmental Interaction </vt:lpstr>
      <vt:lpstr>Peru: Physical and Human Characteristics</vt:lpstr>
      <vt:lpstr>Greece: Movement</vt:lpstr>
      <vt:lpstr>Citation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Katherine’s Travel Log</dc:title>
  <dc:creator>Tara Bear</dc:creator>
  <cp:lastModifiedBy>Tara Bear</cp:lastModifiedBy>
  <cp:revision>33</cp:revision>
  <dcterms:created xsi:type="dcterms:W3CDTF">2011-09-21T01:05:42Z</dcterms:created>
  <dcterms:modified xsi:type="dcterms:W3CDTF">2011-09-23T04:15:29Z</dcterms:modified>
</cp:coreProperties>
</file>