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
  </p:notesMasterIdLst>
  <p:sldIdLst>
    <p:sldId id="256" r:id="rId2"/>
    <p:sldId id="257" r:id="rId3"/>
    <p:sldId id="258" r:id="rId4"/>
    <p:sldId id="259" r:id="rId5"/>
    <p:sldId id="261" r:id="rId6"/>
    <p:sldId id="260"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34C9A"/>
    <a:srgbClr val="009900"/>
    <a:srgbClr val="9900CC"/>
    <a:srgbClr val="461E41"/>
    <a:srgbClr val="CC99FF"/>
    <a:srgbClr val="9148C8"/>
    <a:srgbClr val="663300"/>
    <a:srgbClr val="99CCFF"/>
    <a:srgbClr val="00CCFF"/>
    <a:srgbClr val="99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46" autoAdjust="0"/>
    <p:restoredTop sz="94676" autoAdjust="0"/>
  </p:normalViewPr>
  <p:slideViewPr>
    <p:cSldViewPr>
      <p:cViewPr varScale="1">
        <p:scale>
          <a:sx n="87" d="100"/>
          <a:sy n="87" d="100"/>
        </p:scale>
        <p:origin x="-1470"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FD6B154-4566-4219-A076-1FE95A60650D}" type="datetimeFigureOut">
              <a:rPr lang="en-US" smtClean="0"/>
              <a:pPr/>
              <a:t>9/24/2011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DAB5E4-C84C-42F7-86E4-B0AF59B05D2B}" type="slidenum">
              <a:rPr lang="en-US" smtClean="0"/>
              <a:pPr/>
              <a:t>‹#›</a:t>
            </a:fld>
            <a:endParaRPr lang="en-US"/>
          </a:p>
        </p:txBody>
      </p:sp>
    </p:spTree>
    <p:extLst>
      <p:ext uri="{BB962C8B-B14F-4D97-AF65-F5344CB8AC3E}">
        <p14:creationId xmlns:p14="http://schemas.microsoft.com/office/powerpoint/2010/main" val="11343327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BDAB5E4-C84C-42F7-86E4-B0AF59B05D2B}" type="slidenum">
              <a:rPr lang="en-US" smtClean="0"/>
              <a:pPr/>
              <a:t>1</a:t>
            </a:fld>
            <a:endParaRPr lang="en-US"/>
          </a:p>
        </p:txBody>
      </p:sp>
    </p:spTree>
    <p:extLst>
      <p:ext uri="{BB962C8B-B14F-4D97-AF65-F5344CB8AC3E}">
        <p14:creationId xmlns:p14="http://schemas.microsoft.com/office/powerpoint/2010/main" val="4252619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90678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2F51194D-2800-43B1-A9B8-5A733987119C}" type="datetimeFigureOut">
              <a:rPr lang="en-US" smtClean="0"/>
              <a:pPr/>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A6BD3-0B16-4101-B447-D79ADA58E75B}" type="slidenum">
              <a:rPr lang="en-US" smtClean="0"/>
              <a:pPr/>
              <a:t>‹#›</a:t>
            </a:fld>
            <a:endParaRPr lang="en-US"/>
          </a:p>
        </p:txBody>
      </p:sp>
      <p:sp>
        <p:nvSpPr>
          <p:cNvPr id="113" name="Rectangle 112"/>
          <p:cNvSpPr/>
          <p:nvPr/>
        </p:nvSpPr>
        <p:spPr>
          <a:xfrm>
            <a:off x="0" y="1905000"/>
            <a:ext cx="4953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grpSp>
        <p:nvGrpSpPr>
          <p:cNvPr id="94" name="Group 93"/>
          <p:cNvGrpSpPr/>
          <p:nvPr/>
        </p:nvGrpSpPr>
        <p:grpSpPr>
          <a:xfrm>
            <a:off x="0" y="2057400"/>
            <a:ext cx="4801394"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2130425"/>
            <a:ext cx="44196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3733800"/>
            <a:ext cx="44196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1194D-2800-43B1-A9B8-5A733987119C}" type="datetimeFigureOut">
              <a:rPr lang="en-US" smtClean="0"/>
              <a:pPr/>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A6BD3-0B16-4101-B447-D79ADA58E75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1194D-2800-43B1-A9B8-5A733987119C}" type="datetimeFigureOut">
              <a:rPr lang="en-US" smtClean="0"/>
              <a:pPr/>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A6BD3-0B16-4101-B447-D79ADA58E75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F51194D-2800-43B1-A9B8-5A733987119C}" type="datetimeFigureOut">
              <a:rPr lang="en-US" smtClean="0"/>
              <a:pPr/>
              <a:t>9/24/2011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7A6BD3-0B16-4101-B447-D79ADA58E75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1" y="-30478"/>
            <a:ext cx="90677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9144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96" name="Straight Connector 95"/>
          <p:cNvCxnSpPr/>
          <p:nvPr/>
        </p:nvCxnSpPr>
        <p:spPr>
          <a:xfrm>
            <a:off x="0" y="4387368"/>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9144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5621364"/>
            <a:ext cx="83058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4463568"/>
            <a:ext cx="83058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2F51194D-2800-43B1-A9B8-5A733987119C}" type="datetimeFigureOut">
              <a:rPr lang="en-US" smtClean="0"/>
              <a:pPr/>
              <a:t>9/24/2011</a:t>
            </a:fld>
            <a:endParaRPr lang="en-US"/>
          </a:p>
        </p:txBody>
      </p:sp>
      <p:sp>
        <p:nvSpPr>
          <p:cNvPr id="91" name="Footer Placeholder 90"/>
          <p:cNvSpPr>
            <a:spLocks noGrp="1"/>
          </p:cNvSpPr>
          <p:nvPr>
            <p:ph type="ftr" sz="quarter" idx="11"/>
          </p:nvPr>
        </p:nvSpPr>
        <p:spPr/>
        <p:txBody>
          <a:bodyPr/>
          <a:lstStyle/>
          <a:p>
            <a:endParaRPr lang="en-US"/>
          </a:p>
        </p:txBody>
      </p:sp>
      <p:sp>
        <p:nvSpPr>
          <p:cNvPr id="92" name="Slide Number Placeholder 91"/>
          <p:cNvSpPr>
            <a:spLocks noGrp="1"/>
          </p:cNvSpPr>
          <p:nvPr>
            <p:ph type="sldNum" sz="quarter" idx="12"/>
          </p:nvPr>
        </p:nvSpPr>
        <p:spPr/>
        <p:txBody>
          <a:bodyPr/>
          <a:lstStyle/>
          <a:p>
            <a:fld id="{0D7A6BD3-0B16-4101-B447-D79ADA58E75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F51194D-2800-43B1-A9B8-5A733987119C}" type="datetimeFigureOut">
              <a:rPr lang="en-US" smtClean="0"/>
              <a:pPr/>
              <a:t>9/24/2011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7A6BD3-0B16-4101-B447-D79ADA58E75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F51194D-2800-43B1-A9B8-5A733987119C}" type="datetimeFigureOut">
              <a:rPr lang="en-US" smtClean="0"/>
              <a:pPr/>
              <a:t>9/24/2011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7A6BD3-0B16-4101-B447-D79ADA58E75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F51194D-2800-43B1-A9B8-5A733987119C}" type="datetimeFigureOut">
              <a:rPr lang="en-US" smtClean="0"/>
              <a:pPr/>
              <a:t>9/24/2011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7A6BD3-0B16-4101-B447-D79ADA58E75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51194D-2800-43B1-A9B8-5A733987119C}" type="datetimeFigureOut">
              <a:rPr lang="en-US" smtClean="0"/>
              <a:pPr/>
              <a:t>9/24/2011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7A6BD3-0B16-4101-B447-D79ADA58E75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73050"/>
            <a:ext cx="54864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F51194D-2800-43B1-A9B8-5A733987119C}" type="datetimeFigureOut">
              <a:rPr lang="en-US" smtClean="0"/>
              <a:pPr/>
              <a:t>9/24/2011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7A6BD3-0B16-4101-B447-D79ADA58E75B}" type="slidenum">
              <a:rPr lang="en-US" smtClean="0"/>
              <a:pPr/>
              <a:t>‹#›</a:t>
            </a:fld>
            <a:endParaRPr lang="en-US"/>
          </a:p>
        </p:txBody>
      </p:sp>
      <p:sp>
        <p:nvSpPr>
          <p:cNvPr id="37" name="Rectangle 36"/>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9" name="Straight Connector 38"/>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901952"/>
            <a:ext cx="237744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3552"/>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381000"/>
            <a:ext cx="55626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2F51194D-2800-43B1-A9B8-5A733987119C}" type="datetimeFigureOut">
              <a:rPr lang="en-US" smtClean="0"/>
              <a:pPr/>
              <a:t>9/24/2011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7A6BD3-0B16-4101-B447-D79ADA58E75B}" type="slidenum">
              <a:rPr lang="en-US" smtClean="0"/>
              <a:pPr/>
              <a:t>‹#›</a:t>
            </a:fld>
            <a:endParaRPr lang="en-US"/>
          </a:p>
        </p:txBody>
      </p:sp>
      <p:sp>
        <p:nvSpPr>
          <p:cNvPr id="33" name="Rectangle 32"/>
          <p:cNvSpPr/>
          <p:nvPr/>
        </p:nvSpPr>
        <p:spPr>
          <a:xfrm>
            <a:off x="0" y="1563624"/>
            <a:ext cx="2761488"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cxnSp>
        <p:nvCxnSpPr>
          <p:cNvPr id="34" name="Straight Connector 33"/>
          <p:cNvCxnSpPr/>
          <p:nvPr/>
        </p:nvCxnSpPr>
        <p:spPr>
          <a:xfrm rot="5400000">
            <a:off x="1128157" y="3221339"/>
            <a:ext cx="301752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265176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905000"/>
            <a:ext cx="237744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3276600"/>
            <a:ext cx="237744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37160"/>
            <a:ext cx="886968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a:solidFill>
                <a:prstClr val="white"/>
              </a:solidFill>
              <a:latin typeface="Tw Cen MT"/>
              <a:ea typeface="+mn-ea"/>
              <a:cs typeface="+mn-cs"/>
            </a:endParaRPr>
          </a:p>
        </p:txBody>
      </p:sp>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12408"/>
            <a:ext cx="2133600" cy="365125"/>
          </a:xfrm>
          <a:prstGeom prst="rect">
            <a:avLst/>
          </a:prstGeom>
        </p:spPr>
        <p:txBody>
          <a:bodyPr vert="horz" lIns="91440" tIns="45720" rIns="91440" bIns="45720" rtlCol="0" anchor="ctr"/>
          <a:lstStyle>
            <a:lvl1pPr algn="l">
              <a:defRPr sz="1200">
                <a:solidFill>
                  <a:schemeClr val="tx2"/>
                </a:solidFill>
              </a:defRPr>
            </a:lvl1pPr>
          </a:lstStyle>
          <a:p>
            <a:fld id="{2F51194D-2800-43B1-A9B8-5A733987119C}" type="datetimeFigureOut">
              <a:rPr lang="en-US" smtClean="0"/>
              <a:pPr/>
              <a:t>9/24/2011</a:t>
            </a:fld>
            <a:endParaRPr lang="en-US"/>
          </a:p>
        </p:txBody>
      </p:sp>
      <p:sp>
        <p:nvSpPr>
          <p:cNvPr id="5" name="Footer Placeholder 4"/>
          <p:cNvSpPr>
            <a:spLocks noGrp="1"/>
          </p:cNvSpPr>
          <p:nvPr>
            <p:ph type="ftr" sz="quarter" idx="3"/>
          </p:nvPr>
        </p:nvSpPr>
        <p:spPr>
          <a:xfrm>
            <a:off x="2831123" y="6312408"/>
            <a:ext cx="3481754"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12408"/>
            <a:ext cx="2133600" cy="365125"/>
          </a:xfrm>
          <a:prstGeom prst="rect">
            <a:avLst/>
          </a:prstGeom>
        </p:spPr>
        <p:txBody>
          <a:bodyPr vert="horz" lIns="91440" tIns="45720" rIns="91440" bIns="45720" rtlCol="0" anchor="ctr"/>
          <a:lstStyle>
            <a:lvl1pPr algn="r">
              <a:defRPr sz="1200">
                <a:solidFill>
                  <a:schemeClr val="tx2"/>
                </a:solidFill>
              </a:defRPr>
            </a:lvl1pPr>
          </a:lstStyle>
          <a:p>
            <a:fld id="{0D7A6BD3-0B16-4101-B447-D79ADA58E75B}"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www.travel-budget.com/peru/peru.html" TargetMode="External"/><Relationship Id="rId2" Type="http://schemas.openxmlformats.org/officeDocument/2006/relationships/hyperlink" Target="http://www.selectlatinamerica.co.uk/destinations/peru/wildlife" TargetMode="External"/><Relationship Id="rId1" Type="http://schemas.openxmlformats.org/officeDocument/2006/relationships/slideLayout" Target="../slideLayouts/slideLayout2.xml"/><Relationship Id="rId6" Type="http://schemas.openxmlformats.org/officeDocument/2006/relationships/hyperlink" Target="http://en.wikipedia.org/wiki/Greeks" TargetMode="External"/><Relationship Id="rId5" Type="http://schemas.openxmlformats.org/officeDocument/2006/relationships/hyperlink" Target="http://www.gadivorcelitigators.com/" TargetMode="External"/><Relationship Id="rId4" Type="http://schemas.openxmlformats.org/officeDocument/2006/relationships/hyperlink" Target="http://www.disabled-world.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effectLst>
            <a:glow rad="228600">
              <a:schemeClr val="accent5">
                <a:satMod val="175000"/>
                <a:alpha val="40000"/>
              </a:schemeClr>
            </a:glow>
          </a:effectLst>
        </p:spPr>
        <p:txBody>
          <a:bodyPr/>
          <a:lstStyle/>
          <a:p>
            <a:r>
              <a:rPr lang="en-US" spc="0" dirty="0" smtClean="0">
                <a:ln w="28575">
                  <a:solidFill>
                    <a:schemeClr val="accent2">
                      <a:satMod val="140000"/>
                    </a:schemeClr>
                  </a:solidFill>
                  <a:prstDash val="solid"/>
                  <a:miter lim="800000"/>
                </a:ln>
                <a:solidFill>
                  <a:srgbClr val="00B0F0"/>
                </a:solidFill>
                <a:effectLst>
                  <a:glow rad="228600">
                    <a:schemeClr val="accent2">
                      <a:satMod val="175000"/>
                      <a:alpha val="40000"/>
                    </a:schemeClr>
                  </a:glow>
                  <a:outerShdw blurRad="25500" dist="23000" dir="7020000" algn="tl">
                    <a:srgbClr val="000000">
                      <a:alpha val="50000"/>
                    </a:srgbClr>
                  </a:outerShdw>
                  <a:reflection blurRad="6350" stA="60000" endA="900" endPos="60000" dist="29997" dir="5400000" sy="-100000" algn="bl" rotWithShape="0"/>
                </a:effectLst>
              </a:rPr>
              <a:t>Katherine’s Travel Log</a:t>
            </a:r>
            <a:endParaRPr lang="en-US" spc="0" dirty="0">
              <a:ln w="28575">
                <a:solidFill>
                  <a:schemeClr val="accent2">
                    <a:satMod val="140000"/>
                  </a:schemeClr>
                </a:solidFill>
                <a:prstDash val="solid"/>
                <a:miter lim="800000"/>
              </a:ln>
              <a:solidFill>
                <a:srgbClr val="00B0F0"/>
              </a:solidFill>
              <a:effectLst>
                <a:glow rad="228600">
                  <a:schemeClr val="accent2">
                    <a:satMod val="175000"/>
                    <a:alpha val="40000"/>
                  </a:schemeClr>
                </a:glow>
                <a:outerShdw blurRad="25500" dist="23000" dir="7020000" algn="tl">
                  <a:srgbClr val="000000">
                    <a:alpha val="50000"/>
                  </a:srgbClr>
                </a:outerShdw>
                <a:reflection blurRad="6350" stA="60000" endA="900" endPos="60000" dist="29997" dir="5400000" sy="-100000" algn="bl" rotWithShape="0"/>
              </a:effectLst>
            </a:endParaRPr>
          </a:p>
        </p:txBody>
      </p:sp>
      <p:sp>
        <p:nvSpPr>
          <p:cNvPr id="3" name="Subtitle 2"/>
          <p:cNvSpPr>
            <a:spLocks noGrp="1"/>
          </p:cNvSpPr>
          <p:nvPr>
            <p:ph type="subTitle" idx="1"/>
          </p:nvPr>
        </p:nvSpPr>
        <p:spPr/>
        <p:txBody>
          <a:bodyPr/>
          <a:lstStyle/>
          <a:p>
            <a:r>
              <a:rPr lang="en-US" dirty="0" smtClean="0"/>
              <a:t>ECS</a:t>
            </a:r>
            <a:endParaRPr lang="en-US" dirty="0"/>
          </a:p>
        </p:txBody>
      </p:sp>
    </p:spTree>
    <p:extLst>
      <p:ext uri="{BB962C8B-B14F-4D97-AF65-F5344CB8AC3E}">
        <p14:creationId xmlns:p14="http://schemas.microsoft.com/office/powerpoint/2010/main" val="19014111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Georgia: Region</a:t>
            </a:r>
            <a:endParaRPr lang="en-US" dirty="0"/>
          </a:p>
        </p:txBody>
      </p:sp>
      <p:sp>
        <p:nvSpPr>
          <p:cNvPr id="3" name="Content Placeholder 2"/>
          <p:cNvSpPr>
            <a:spLocks noGrp="1"/>
          </p:cNvSpPr>
          <p:nvPr>
            <p:ph idx="1"/>
          </p:nvPr>
        </p:nvSpPr>
        <p:spPr>
          <a:xfrm rot="20545733">
            <a:off x="196890" y="2447160"/>
            <a:ext cx="3886200" cy="1905000"/>
          </a:xfrm>
          <a:solidFill>
            <a:srgbClr val="92D050"/>
          </a:solidFill>
        </p:spPr>
        <p:txBody>
          <a:bodyPr wrap="square">
            <a:normAutofit fontScale="77500" lnSpcReduction="20000"/>
          </a:bodyPr>
          <a:lstStyle/>
          <a:p>
            <a:pPr marL="0" indent="0">
              <a:buNone/>
            </a:pPr>
            <a:r>
              <a:rPr lang="en-US" sz="1600" dirty="0" smtClean="0"/>
              <a:t> </a:t>
            </a:r>
          </a:p>
          <a:p>
            <a:pPr marL="0" indent="0">
              <a:buNone/>
            </a:pPr>
            <a:r>
              <a:rPr lang="en-US" sz="2600" dirty="0" smtClean="0"/>
              <a:t> </a:t>
            </a:r>
            <a:r>
              <a:rPr lang="en-US" sz="2600" b="1" i="1" dirty="0" smtClean="0"/>
              <a:t>Come and visit us here in Georgia, a beautiful  state where you can  go hiking in the Appalachians, take a detour at Warm Springs and checkout the pool, or </a:t>
            </a:r>
            <a:r>
              <a:rPr lang="en-US" sz="2600" b="1" i="1" dirty="0"/>
              <a:t>test the </a:t>
            </a:r>
            <a:r>
              <a:rPr lang="en-US" sz="2600" b="1" i="1" dirty="0" smtClean="0"/>
              <a:t>water in </a:t>
            </a:r>
            <a:endParaRPr lang="en-US" sz="2600" b="1" i="1" dirty="0" smtClean="0"/>
          </a:p>
          <a:p>
            <a:pPr marL="0" indent="0">
              <a:buNone/>
            </a:pPr>
            <a:r>
              <a:rPr lang="en-US" sz="2600" b="1" i="1" dirty="0" smtClean="0"/>
              <a:t>the </a:t>
            </a:r>
            <a:r>
              <a:rPr lang="en-US" sz="2600" b="1" i="1" dirty="0" smtClean="0"/>
              <a:t>North Atlantic!</a:t>
            </a:r>
            <a:endParaRPr lang="en-US" sz="2600" b="1" dirty="0"/>
          </a:p>
        </p:txBody>
      </p:sp>
      <p:pic>
        <p:nvPicPr>
          <p:cNvPr id="1028"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0" y="3412631"/>
            <a:ext cx="3700648" cy="2905682"/>
          </a:xfrm>
          <a:prstGeom prst="rect">
            <a:avLst/>
          </a:prstGeom>
          <a:solidFill>
            <a:srgbClr val="FFFFFF">
              <a:shade val="85000"/>
            </a:srgbClr>
          </a:solidFill>
          <a:ln w="190500" cap="sq">
            <a:solidFill>
              <a:schemeClr val="accent5">
                <a:lumMod val="60000"/>
                <a:lumOff val="40000"/>
              </a:schemeClr>
            </a:solidFill>
            <a:miter lim="800000"/>
          </a:ln>
          <a:effectLst>
            <a:glow rad="228600">
              <a:schemeClr val="accent2">
                <a:satMod val="175000"/>
                <a:alpha val="40000"/>
              </a:schemeClr>
            </a:glow>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
        <p:nvSpPr>
          <p:cNvPr id="5" name="Content Placeholder 2"/>
          <p:cNvSpPr txBox="1">
            <a:spLocks/>
          </p:cNvSpPr>
          <p:nvPr/>
        </p:nvSpPr>
        <p:spPr>
          <a:xfrm rot="537277">
            <a:off x="4191000" y="1295400"/>
            <a:ext cx="4953000" cy="1752601"/>
          </a:xfrm>
          <a:prstGeom prst="rect">
            <a:avLst/>
          </a:prstGeom>
          <a:solidFill>
            <a:srgbClr val="92D050"/>
          </a:solidFill>
        </p:spPr>
        <p:txBody>
          <a:bodyPr vert="horz" wrap="square" lIns="91440" tIns="45720" rIns="91440" bIns="45720" rtlCol="0">
            <a:normAutofit lnSpcReduction="10000"/>
          </a:bodyPr>
          <a:lstStyle/>
          <a:p>
            <a:pPr marL="0" marR="0" lvl="0" indent="0" algn="l" defTabSz="914400" rtl="0" eaLnBrk="1" fontAlgn="auto" latinLnBrk="0" hangingPunct="1">
              <a:lnSpc>
                <a:spcPct val="100000"/>
              </a:lnSpc>
              <a:spcBef>
                <a:spcPct val="20000"/>
              </a:spcBef>
              <a:spcAft>
                <a:spcPts val="0"/>
              </a:spcAft>
              <a:buClr>
                <a:schemeClr val="accent1">
                  <a:lumMod val="60000"/>
                  <a:lumOff val="40000"/>
                </a:schemeClr>
              </a:buClr>
              <a:buSzTx/>
              <a:buFont typeface="Arial" pitchFamily="34" charset="0"/>
              <a:buNone/>
              <a:tabLst/>
              <a:defRPr/>
            </a:pPr>
            <a:r>
              <a:rPr kumimoji="0" lang="en-US" sz="1600" b="0" i="0" u="none" strike="noStrike" kern="1200" cap="none" spc="0" normalizeH="0" baseline="0" noProof="0" dirty="0" smtClean="0">
                <a:ln>
                  <a:noFill/>
                </a:ln>
                <a:solidFill>
                  <a:schemeClr val="tx2"/>
                </a:solidFill>
                <a:effectLst/>
                <a:uLnTx/>
                <a:uFillTx/>
                <a:latin typeface="+mn-lt"/>
                <a:ea typeface="+mn-ea"/>
                <a:cs typeface="+mn-cs"/>
              </a:rPr>
              <a:t>Georgia is an example of a </a:t>
            </a:r>
            <a:r>
              <a:rPr kumimoji="0" lang="en-US" sz="1600" b="0" i="0" u="none" strike="noStrike" kern="1200" cap="none" spc="0" normalizeH="0" baseline="0" noProof="0" dirty="0" smtClean="0">
                <a:ln>
                  <a:noFill/>
                </a:ln>
                <a:solidFill>
                  <a:schemeClr val="tx2"/>
                </a:solidFill>
                <a:effectLst>
                  <a:glow rad="139700">
                    <a:srgbClr val="009900"/>
                  </a:glow>
                </a:effectLst>
                <a:uLnTx/>
                <a:uFillTx/>
                <a:latin typeface="+mn-lt"/>
                <a:ea typeface="+mn-ea"/>
                <a:cs typeface="+mn-cs"/>
              </a:rPr>
              <a:t>formal region </a:t>
            </a:r>
            <a:r>
              <a:rPr kumimoji="0" lang="en-US" sz="1600" b="0" i="0" u="none" strike="noStrike" kern="1200" cap="none" spc="0" normalizeH="0" baseline="0" noProof="0" dirty="0" smtClean="0">
                <a:ln>
                  <a:noFill/>
                </a:ln>
                <a:solidFill>
                  <a:schemeClr val="tx2"/>
                </a:solidFill>
                <a:effectLst/>
                <a:uLnTx/>
                <a:uFillTx/>
                <a:latin typeface="+mn-lt"/>
                <a:ea typeface="+mn-ea"/>
                <a:cs typeface="+mn-cs"/>
              </a:rPr>
              <a:t>because it is a state, and a region who’s boundaries were set by the government. Another region is a </a:t>
            </a:r>
            <a:r>
              <a:rPr kumimoji="0" lang="en-US" sz="1600" b="0" i="0" u="none" strike="noStrike" kern="1200" cap="none" spc="0" normalizeH="0" baseline="0" noProof="0" dirty="0" smtClean="0">
                <a:ln>
                  <a:noFill/>
                </a:ln>
                <a:solidFill>
                  <a:schemeClr val="tx2"/>
                </a:solidFill>
                <a:effectLst>
                  <a:glow rad="139700">
                    <a:srgbClr val="009900"/>
                  </a:glow>
                </a:effectLst>
                <a:uLnTx/>
                <a:uFillTx/>
                <a:latin typeface="+mn-lt"/>
                <a:ea typeface="+mn-ea"/>
                <a:cs typeface="+mn-cs"/>
              </a:rPr>
              <a:t>functional region</a:t>
            </a:r>
            <a:r>
              <a:rPr kumimoji="0" lang="en-US" sz="1600" b="0" i="0" u="none" strike="noStrike" kern="1200" cap="none" spc="0" normalizeH="0" baseline="0" noProof="0" dirty="0" smtClean="0">
                <a:ln>
                  <a:noFill/>
                </a:ln>
                <a:solidFill>
                  <a:schemeClr val="tx2"/>
                </a:solidFill>
                <a:effectLst/>
                <a:uLnTx/>
                <a:uFillTx/>
                <a:latin typeface="+mn-lt"/>
                <a:ea typeface="+mn-ea"/>
                <a:cs typeface="+mn-cs"/>
              </a:rPr>
              <a:t>, this type of region only exists because of a function, an example of this is the Warm Springs of Warm Springs Georgia. If the springs didn’t exist, neither would the region. </a:t>
            </a:r>
          </a:p>
          <a:p>
            <a:pPr marL="0" marR="0" lvl="0" indent="0" algn="l" defTabSz="914400" rtl="0" eaLnBrk="1" fontAlgn="auto" latinLnBrk="0" hangingPunct="1">
              <a:lnSpc>
                <a:spcPct val="100000"/>
              </a:lnSpc>
              <a:spcBef>
                <a:spcPct val="20000"/>
              </a:spcBef>
              <a:spcAft>
                <a:spcPts val="0"/>
              </a:spcAft>
              <a:buClr>
                <a:schemeClr val="accent1">
                  <a:lumMod val="60000"/>
                  <a:lumOff val="40000"/>
                </a:schemeClr>
              </a:buClr>
              <a:buSzTx/>
              <a:buFont typeface="Arial" pitchFamily="34" charset="0"/>
              <a:buNone/>
              <a:tabLst/>
              <a:defRPr/>
            </a:pPr>
            <a:r>
              <a:rPr kumimoji="0" lang="en-US" sz="1600" b="0" i="0" u="none" strike="noStrike" kern="1200" cap="none" spc="0" normalizeH="0" baseline="0" noProof="0" dirty="0" smtClean="0">
                <a:ln>
                  <a:noFill/>
                </a:ln>
                <a:solidFill>
                  <a:schemeClr val="tx2"/>
                </a:solidFill>
                <a:effectLst/>
                <a:uLnTx/>
                <a:uFillTx/>
                <a:latin typeface="+mn-lt"/>
                <a:ea typeface="+mn-ea"/>
                <a:cs typeface="+mn-cs"/>
              </a:rPr>
              <a:t> </a:t>
            </a:r>
            <a:endParaRPr kumimoji="0" lang="en-US" sz="2400" b="0" i="0" u="none" strike="noStrike" kern="1200" cap="none" spc="0" normalizeH="0" baseline="0" noProof="0" dirty="0">
              <a:ln>
                <a:noFill/>
              </a:ln>
              <a:solidFill>
                <a:schemeClr val="tx2"/>
              </a:solidFill>
              <a:effectLst/>
              <a:uLnTx/>
              <a:uFillTx/>
              <a:latin typeface="+mn-lt"/>
              <a:ea typeface="+mn-ea"/>
              <a:cs typeface="+mn-cs"/>
            </a:endParaRPr>
          </a:p>
        </p:txBody>
      </p:sp>
    </p:spTree>
    <p:extLst>
      <p:ext uri="{BB962C8B-B14F-4D97-AF65-F5344CB8AC3E}">
        <p14:creationId xmlns:p14="http://schemas.microsoft.com/office/powerpoint/2010/main" val="25766932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08212" y="228600"/>
            <a:ext cx="8229600" cy="2057400"/>
          </a:xfrm>
        </p:spPr>
        <p:txBody>
          <a:bodyPr/>
          <a:lstStyle/>
          <a:p>
            <a:r>
              <a:rPr lang="en-US" dirty="0" smtClean="0">
                <a:ln w="13335" cmpd="sng">
                  <a:solidFill>
                    <a:srgbClr val="759AA5">
                      <a:lumMod val="50000"/>
                    </a:srgbClr>
                  </a:solidFill>
                  <a:prstDash val="solid"/>
                </a:ln>
                <a:solidFill>
                  <a:srgbClr val="99FF33"/>
                </a:solidFill>
                <a:effectLst>
                  <a:outerShdw blurRad="50800" dist="38100" dir="18900000" algn="bl" rotWithShape="0">
                    <a:prstClr val="black">
                      <a:alpha val="40000"/>
                    </a:prstClr>
                  </a:outerShdw>
                </a:effectLst>
                <a:latin typeface="Batang" pitchFamily="18" charset="-127"/>
                <a:ea typeface="Batang" pitchFamily="18" charset="-127"/>
              </a:rPr>
              <a:t>  </a:t>
            </a:r>
            <a:r>
              <a:rPr lang="en-US" dirty="0" smtClean="0">
                <a:ln w="13335" cmpd="sng">
                  <a:solidFill>
                    <a:srgbClr val="759AA5">
                      <a:lumMod val="50000"/>
                    </a:srgbClr>
                  </a:solidFill>
                  <a:prstDash val="solid"/>
                </a:ln>
                <a:solidFill>
                  <a:srgbClr val="9148C8"/>
                </a:solidFill>
                <a:effectLst>
                  <a:outerShdw blurRad="50800" dist="38100" dir="18900000" algn="bl" rotWithShape="0">
                    <a:prstClr val="black">
                      <a:alpha val="40000"/>
                    </a:prstClr>
                  </a:outerShdw>
                </a:effectLst>
                <a:latin typeface="Batang" pitchFamily="18" charset="-127"/>
                <a:ea typeface="Batang" pitchFamily="18" charset="-127"/>
              </a:rPr>
              <a:t>Kansas:</a:t>
            </a:r>
            <a:r>
              <a:rPr lang="en-US" dirty="0" smtClean="0">
                <a:ln w="13335" cmpd="sng">
                  <a:solidFill>
                    <a:srgbClr val="759AA5">
                      <a:lumMod val="50000"/>
                    </a:srgbClr>
                  </a:solidFill>
                  <a:prstDash val="solid"/>
                </a:ln>
                <a:solidFill>
                  <a:srgbClr val="99FF33"/>
                </a:solidFill>
                <a:effectLst>
                  <a:outerShdw blurRad="50800" dist="38100" dir="18900000" algn="bl" rotWithShape="0">
                    <a:prstClr val="black">
                      <a:alpha val="40000"/>
                    </a:prstClr>
                  </a:outerShdw>
                </a:effectLst>
                <a:latin typeface="Batang" pitchFamily="18" charset="-127"/>
                <a:ea typeface="Batang" pitchFamily="18" charset="-127"/>
              </a:rPr>
              <a:t/>
            </a:r>
            <a:br>
              <a:rPr lang="en-US" dirty="0" smtClean="0">
                <a:ln w="13335" cmpd="sng">
                  <a:solidFill>
                    <a:srgbClr val="759AA5">
                      <a:lumMod val="50000"/>
                    </a:srgbClr>
                  </a:solidFill>
                  <a:prstDash val="solid"/>
                </a:ln>
                <a:solidFill>
                  <a:srgbClr val="99FF33"/>
                </a:solidFill>
                <a:effectLst>
                  <a:outerShdw blurRad="50800" dist="38100" dir="18900000" algn="bl" rotWithShape="0">
                    <a:prstClr val="black">
                      <a:alpha val="40000"/>
                    </a:prstClr>
                  </a:outerShdw>
                </a:effectLst>
                <a:latin typeface="Batang" pitchFamily="18" charset="-127"/>
                <a:ea typeface="Batang" pitchFamily="18" charset="-127"/>
              </a:rPr>
            </a:br>
            <a:r>
              <a:rPr lang="en-US" dirty="0" smtClean="0">
                <a:ln w="13335" cmpd="sng">
                  <a:solidFill>
                    <a:srgbClr val="759AA5">
                      <a:lumMod val="50000"/>
                    </a:srgbClr>
                  </a:solidFill>
                  <a:prstDash val="solid"/>
                </a:ln>
                <a:solidFill>
                  <a:srgbClr val="99FF33"/>
                </a:solidFill>
                <a:effectLst>
                  <a:outerShdw blurRad="50800" dist="38100" dir="18900000" algn="bl" rotWithShape="0">
                    <a:prstClr val="black">
                      <a:alpha val="40000"/>
                    </a:prstClr>
                  </a:outerShdw>
                </a:effectLst>
                <a:latin typeface="Batang" pitchFamily="18" charset="-127"/>
                <a:ea typeface="Batang" pitchFamily="18" charset="-127"/>
              </a:rPr>
              <a:t>    </a:t>
            </a:r>
            <a:r>
              <a:rPr lang="en-US" dirty="0" smtClean="0">
                <a:ln w="13335" cmpd="sng">
                  <a:solidFill>
                    <a:srgbClr val="759AA5">
                      <a:lumMod val="50000"/>
                    </a:srgbClr>
                  </a:solidFill>
                  <a:prstDash val="solid"/>
                </a:ln>
                <a:solidFill>
                  <a:srgbClr val="9148C8"/>
                </a:solidFill>
                <a:effectLst>
                  <a:glow rad="101600">
                    <a:schemeClr val="accent4">
                      <a:lumMod val="40000"/>
                      <a:lumOff val="60000"/>
                      <a:alpha val="40000"/>
                    </a:schemeClr>
                  </a:glow>
                  <a:outerShdw blurRad="50800" dist="38100" dir="18900000" algn="bl" rotWithShape="0">
                    <a:prstClr val="black">
                      <a:alpha val="40000"/>
                    </a:prstClr>
                  </a:outerShdw>
                </a:effectLst>
                <a:latin typeface="Batang" pitchFamily="18" charset="-127"/>
                <a:ea typeface="Batang" pitchFamily="18" charset="-127"/>
              </a:rPr>
              <a:t>Location</a:t>
            </a:r>
            <a:endParaRPr lang="en-US" dirty="0">
              <a:solidFill>
                <a:srgbClr val="9148C8"/>
              </a:solidFill>
              <a:effectLst>
                <a:glow rad="101600">
                  <a:schemeClr val="accent4">
                    <a:lumMod val="40000"/>
                    <a:lumOff val="60000"/>
                    <a:alpha val="40000"/>
                  </a:schemeClr>
                </a:glow>
                <a:outerShdw blurRad="50800" dist="38100" dir="18900000" algn="bl" rotWithShape="0">
                  <a:prstClr val="black">
                    <a:alpha val="40000"/>
                  </a:prstClr>
                </a:outerShdw>
              </a:effectLst>
              <a:latin typeface="Batang" pitchFamily="18" charset="-127"/>
              <a:ea typeface="Batang" pitchFamily="18" charset="-127"/>
            </a:endParaRPr>
          </a:p>
        </p:txBody>
      </p:sp>
      <p:sp>
        <p:nvSpPr>
          <p:cNvPr id="5" name="Content Placeholder 4"/>
          <p:cNvSpPr>
            <a:spLocks noGrp="1"/>
          </p:cNvSpPr>
          <p:nvPr>
            <p:ph idx="1"/>
          </p:nvPr>
        </p:nvSpPr>
        <p:spPr>
          <a:xfrm rot="694982">
            <a:off x="3193874" y="1491679"/>
            <a:ext cx="5958820" cy="2057400"/>
          </a:xfrm>
          <a:solidFill>
            <a:srgbClr val="CC99FF"/>
          </a:solidFill>
        </p:spPr>
        <p:txBody>
          <a:bodyPr>
            <a:normAutofit fontScale="85000" lnSpcReduction="10000"/>
            <a:scene3d>
              <a:camera prst="orthographicFront">
                <a:rot lat="0" lon="0" rev="0"/>
              </a:camera>
              <a:lightRig rig="threePt" dir="t"/>
            </a:scene3d>
          </a:bodyPr>
          <a:lstStyle/>
          <a:p>
            <a:pPr marL="0" indent="0">
              <a:lnSpc>
                <a:spcPct val="98000"/>
              </a:lnSpc>
              <a:buNone/>
            </a:pPr>
            <a:r>
              <a:rPr lang="en-GB" sz="1800" dirty="0" smtClean="0">
                <a:solidFill>
                  <a:schemeClr val="accent4">
                    <a:lumMod val="50000"/>
                  </a:schemeClr>
                </a:solidFill>
                <a:latin typeface="Cambria" pitchFamily="18" charset="0"/>
                <a:ea typeface="MS Gothic" charset="-128"/>
                <a:cs typeface="Courier New" pitchFamily="49" charset="0"/>
              </a:rPr>
              <a:t>Let me give you a relative idea of where </a:t>
            </a:r>
            <a:r>
              <a:rPr lang="en-GB" sz="1800" dirty="0">
                <a:solidFill>
                  <a:schemeClr val="accent4">
                    <a:lumMod val="50000"/>
                  </a:schemeClr>
                </a:solidFill>
                <a:latin typeface="Cambria" pitchFamily="18" charset="0"/>
                <a:ea typeface="MS Gothic" charset="-128"/>
                <a:cs typeface="Courier New" pitchFamily="49" charset="0"/>
              </a:rPr>
              <a:t>K</a:t>
            </a:r>
            <a:r>
              <a:rPr lang="en-GB" sz="1800" dirty="0" smtClean="0">
                <a:solidFill>
                  <a:schemeClr val="accent4">
                    <a:lumMod val="50000"/>
                  </a:schemeClr>
                </a:solidFill>
                <a:latin typeface="Cambria" pitchFamily="18" charset="0"/>
                <a:ea typeface="MS Gothic" charset="-128"/>
                <a:cs typeface="Courier New" pitchFamily="49" charset="0"/>
              </a:rPr>
              <a:t>ansas is… Kansas is just about </a:t>
            </a:r>
            <a:r>
              <a:rPr lang="en-GB" sz="1800" dirty="0" smtClean="0">
                <a:solidFill>
                  <a:schemeClr val="accent4">
                    <a:lumMod val="50000"/>
                  </a:schemeClr>
                </a:solidFill>
                <a:latin typeface="Cambria" pitchFamily="18" charset="0"/>
                <a:ea typeface="MS Gothic" charset="-128"/>
                <a:cs typeface="Courier New" pitchFamily="49" charset="0"/>
              </a:rPr>
              <a:t>the </a:t>
            </a:r>
            <a:r>
              <a:rPr lang="en-GB" sz="1800" dirty="0" err="1" smtClean="0">
                <a:solidFill>
                  <a:schemeClr val="accent4">
                    <a:lumMod val="50000"/>
                  </a:schemeClr>
                </a:solidFill>
                <a:latin typeface="Cambria" pitchFamily="18" charset="0"/>
                <a:ea typeface="MS Gothic" charset="-128"/>
                <a:cs typeface="Courier New" pitchFamily="49" charset="0"/>
              </a:rPr>
              <a:t>center</a:t>
            </a:r>
            <a:r>
              <a:rPr lang="en-GB" sz="1800" dirty="0" smtClean="0">
                <a:solidFill>
                  <a:schemeClr val="accent4">
                    <a:lumMod val="50000"/>
                  </a:schemeClr>
                </a:solidFill>
                <a:latin typeface="Cambria" pitchFamily="18" charset="0"/>
                <a:ea typeface="MS Gothic" charset="-128"/>
                <a:cs typeface="Courier New" pitchFamily="49" charset="0"/>
              </a:rPr>
              <a:t> </a:t>
            </a:r>
            <a:r>
              <a:rPr lang="en-GB" sz="1800" dirty="0" smtClean="0">
                <a:solidFill>
                  <a:schemeClr val="accent4">
                    <a:lumMod val="50000"/>
                  </a:schemeClr>
                </a:solidFill>
                <a:latin typeface="Cambria" pitchFamily="18" charset="0"/>
                <a:ea typeface="MS Gothic" charset="-128"/>
                <a:cs typeface="Courier New" pitchFamily="49" charset="0"/>
              </a:rPr>
              <a:t>of the United States. Adjacent to it is Nebraska to the north, Missouri to the east, Oklahoma to the south, and Colorado to the west. I just gave you a description of where Kansas is located using </a:t>
            </a:r>
            <a:r>
              <a:rPr lang="en-GB" sz="1800" b="1" dirty="0" smtClean="0">
                <a:solidFill>
                  <a:schemeClr val="accent4">
                    <a:lumMod val="50000"/>
                  </a:schemeClr>
                </a:solidFill>
                <a:latin typeface="Cambria" pitchFamily="18" charset="0"/>
                <a:ea typeface="MS Gothic" charset="-128"/>
                <a:cs typeface="Courier New" pitchFamily="49" charset="0"/>
              </a:rPr>
              <a:t>Relative location</a:t>
            </a:r>
            <a:r>
              <a:rPr lang="en-GB" sz="1800" dirty="0" smtClean="0">
                <a:solidFill>
                  <a:schemeClr val="accent4">
                    <a:lumMod val="50000"/>
                  </a:schemeClr>
                </a:solidFill>
                <a:latin typeface="Cambria" pitchFamily="18" charset="0"/>
                <a:ea typeface="MS Gothic" charset="-128"/>
                <a:cs typeface="Courier New" pitchFamily="49" charset="0"/>
              </a:rPr>
              <a:t>. Relative location is using distance from one place to another, landmarks, time, and direction to  describe where </a:t>
            </a:r>
            <a:r>
              <a:rPr lang="en-GB" sz="1800" dirty="0">
                <a:solidFill>
                  <a:schemeClr val="accent4">
                    <a:lumMod val="50000"/>
                  </a:schemeClr>
                </a:solidFill>
                <a:latin typeface="Cambria" pitchFamily="18" charset="0"/>
                <a:ea typeface="MS Gothic" charset="-128"/>
                <a:cs typeface="Courier New" pitchFamily="49" charset="0"/>
              </a:rPr>
              <a:t>a place </a:t>
            </a:r>
            <a:r>
              <a:rPr lang="en-GB" sz="1800" dirty="0" smtClean="0">
                <a:solidFill>
                  <a:schemeClr val="accent4">
                    <a:lumMod val="50000"/>
                  </a:schemeClr>
                </a:solidFill>
                <a:latin typeface="Cambria" pitchFamily="18" charset="0"/>
                <a:ea typeface="MS Gothic" charset="-128"/>
                <a:cs typeface="Courier New" pitchFamily="49" charset="0"/>
              </a:rPr>
              <a:t>is. If you use longitude and latitude or addresses to explain where a place is you are using </a:t>
            </a:r>
            <a:r>
              <a:rPr lang="en-GB" sz="1800" b="1" dirty="0" smtClean="0">
                <a:solidFill>
                  <a:schemeClr val="accent4">
                    <a:lumMod val="50000"/>
                  </a:schemeClr>
                </a:solidFill>
                <a:latin typeface="Cambria" pitchFamily="18" charset="0"/>
                <a:ea typeface="MS Gothic" charset="-128"/>
                <a:cs typeface="Courier New" pitchFamily="49" charset="0"/>
              </a:rPr>
              <a:t>absolute location</a:t>
            </a:r>
            <a:r>
              <a:rPr lang="en-GB" sz="1800" dirty="0" smtClean="0">
                <a:solidFill>
                  <a:schemeClr val="accent4">
                    <a:lumMod val="50000"/>
                  </a:schemeClr>
                </a:solidFill>
                <a:latin typeface="Cambria" pitchFamily="18" charset="0"/>
                <a:ea typeface="MS Gothic" charset="-128"/>
                <a:cs typeface="Courier New" pitchFamily="49" charset="0"/>
              </a:rPr>
              <a:t>. </a:t>
            </a:r>
          </a:p>
          <a:p>
            <a:pPr marL="0" indent="0">
              <a:lnSpc>
                <a:spcPct val="98000"/>
              </a:lnSpc>
              <a:buNone/>
            </a:pPr>
            <a:r>
              <a:rPr lang="en-GB" sz="1800" dirty="0" smtClean="0">
                <a:solidFill>
                  <a:schemeClr val="tx1"/>
                </a:solidFill>
                <a:latin typeface="Cambria" pitchFamily="18" charset="0"/>
                <a:ea typeface="MS Gothic" charset="-128"/>
                <a:cs typeface="Courier New" pitchFamily="49" charset="0"/>
              </a:rPr>
              <a:t> </a:t>
            </a:r>
            <a:endParaRPr lang="en-GB" sz="1800" dirty="0">
              <a:solidFill>
                <a:srgbClr val="000000"/>
              </a:solidFill>
              <a:latin typeface="Courier New" pitchFamily="49" charset="0"/>
              <a:ea typeface="MS Gothic" charset="-128"/>
              <a:cs typeface="Courier New" pitchFamily="49" charset="0"/>
            </a:endParaRPr>
          </a:p>
        </p:txBody>
      </p:sp>
      <p:pic>
        <p:nvPicPr>
          <p:cNvPr id="7"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1265925">
            <a:off x="928033" y="3169072"/>
            <a:ext cx="4172068" cy="2173231"/>
          </a:xfrm>
          <a:prstGeom prst="rect">
            <a:avLst/>
          </a:prstGeom>
          <a:solidFill>
            <a:srgbClr val="FFFFFF">
              <a:shade val="85000"/>
            </a:srgbClr>
          </a:solidFill>
          <a:ln w="38100" cap="sq">
            <a:solidFill>
              <a:srgbClr val="461E41"/>
            </a:solidFill>
            <a:miter lim="800000"/>
          </a:ln>
          <a:effectLst>
            <a:outerShdw dist="35921" dir="2700000" algn="ctr" rotWithShape="0">
              <a:schemeClr val="bg2"/>
            </a:outerShdw>
          </a:effectLst>
          <a:scene3d>
            <a:camera prst="orthographicFront"/>
            <a:lightRig rig="twoPt" dir="t">
              <a:rot lat="0" lon="0" rev="7200000"/>
            </a:lightRig>
          </a:scene3d>
          <a:sp3d>
            <a:bevelT w="25400" h="19050"/>
            <a:contourClr>
              <a:srgbClr val="FFFFFF"/>
            </a:contourClr>
          </a:sp3d>
          <a:extLst/>
        </p:spPr>
      </p:pic>
      <p:sp>
        <p:nvSpPr>
          <p:cNvPr id="2" name="Rectangle 1"/>
          <p:cNvSpPr/>
          <p:nvPr/>
        </p:nvSpPr>
        <p:spPr>
          <a:xfrm>
            <a:off x="2286000" y="5907030"/>
            <a:ext cx="5819379" cy="46166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GB" sz="2400" b="1" cap="none" spc="50" dirty="0" smtClean="0">
                <a:ln w="11430"/>
                <a:solidFill>
                  <a:srgbClr val="9900CC"/>
                </a:solidFill>
                <a:effectLst>
                  <a:outerShdw blurRad="76200" dist="50800" dir="5400000" algn="tl" rotWithShape="0">
                    <a:srgbClr val="000000">
                      <a:alpha val="65000"/>
                    </a:srgbClr>
                  </a:outerShdw>
                </a:effectLst>
                <a:latin typeface="Cambria" pitchFamily="18" charset="0"/>
                <a:ea typeface="MS Gothic" charset="-128"/>
                <a:cs typeface="Courier New" pitchFamily="49" charset="0"/>
              </a:rPr>
              <a:t>Example: 2021 Plymouth Road</a:t>
            </a:r>
            <a:endParaRPr lang="en-US" sz="2400" b="1" cap="none" spc="50" dirty="0">
              <a:ln w="11430"/>
              <a:solidFill>
                <a:srgbClr val="9900CC"/>
              </a:solidFill>
              <a:effectLst>
                <a:outerShdw blurRad="76200" dist="50800" dir="5400000" algn="tl" rotWithShape="0">
                  <a:srgbClr val="000000">
                    <a:alpha val="65000"/>
                  </a:srgbClr>
                </a:outerShdw>
              </a:effectLst>
            </a:endParaRPr>
          </a:p>
        </p:txBody>
      </p:sp>
      <p:sp>
        <p:nvSpPr>
          <p:cNvPr id="3" name="Rectangle 2"/>
          <p:cNvSpPr/>
          <p:nvPr/>
        </p:nvSpPr>
        <p:spPr>
          <a:xfrm rot="683916">
            <a:off x="5802084" y="3341915"/>
            <a:ext cx="2951449" cy="369332"/>
          </a:xfrm>
          <a:prstGeom prst="rect">
            <a:avLst/>
          </a:prstGeom>
        </p:spPr>
        <p:txBody>
          <a:bodyPr wrap="none">
            <a:spAutoFit/>
          </a:bodyPr>
          <a:lstStyle/>
          <a:p>
            <a:r>
              <a:rPr lang="en-US" b="1" dirty="0"/>
              <a:t>39° 11' 1" N / 96° 34' 17" W</a:t>
            </a:r>
          </a:p>
        </p:txBody>
      </p:sp>
      <p:sp>
        <p:nvSpPr>
          <p:cNvPr id="6" name="Up Arrow 5"/>
          <p:cNvSpPr/>
          <p:nvPr/>
        </p:nvSpPr>
        <p:spPr>
          <a:xfrm>
            <a:off x="7620747" y="3766483"/>
            <a:ext cx="484632" cy="978408"/>
          </a:xfrm>
          <a:prstGeom prst="upArrow">
            <a:avLst/>
          </a:prstGeom>
          <a:solidFill>
            <a:srgbClr val="934C9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369309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a:effectLst/>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dirty="0" smtClean="0">
                <a:ln w="11430"/>
                <a:gradFill>
                  <a:gsLst>
                    <a:gs pos="25000">
                      <a:schemeClr val="accent2">
                        <a:satMod val="155000"/>
                      </a:schemeClr>
                    </a:gs>
                    <a:gs pos="100000">
                      <a:schemeClr val="accent2">
                        <a:shade val="45000"/>
                        <a:satMod val="165000"/>
                      </a:schemeClr>
                    </a:gs>
                  </a:gsLst>
                  <a:lin ang="5400000"/>
                </a:gradFill>
                <a:effectLst>
                  <a:glow rad="228600">
                    <a:srgbClr val="99CCFF">
                      <a:alpha val="40000"/>
                    </a:srgbClr>
                  </a:glow>
                </a:effectLst>
              </a:rPr>
              <a:t>Italy: </a:t>
            </a:r>
            <a:r>
              <a:rPr lang="en-US" sz="3600" dirty="0">
                <a:ln w="11430"/>
                <a:gradFill>
                  <a:gsLst>
                    <a:gs pos="25000">
                      <a:schemeClr val="accent2">
                        <a:satMod val="155000"/>
                      </a:schemeClr>
                    </a:gs>
                    <a:gs pos="100000">
                      <a:schemeClr val="accent2">
                        <a:shade val="45000"/>
                        <a:satMod val="165000"/>
                      </a:schemeClr>
                    </a:gs>
                  </a:gsLst>
                  <a:lin ang="5400000"/>
                </a:gradFill>
                <a:effectLst>
                  <a:glow rad="228600">
                    <a:srgbClr val="99CCFF">
                      <a:alpha val="40000"/>
                    </a:srgbClr>
                  </a:glow>
                </a:effectLst>
              </a:rPr>
              <a:t>Human Environmental Interaction </a:t>
            </a:r>
            <a:endParaRPr lang="en-US" dirty="0">
              <a:ln w="11430"/>
              <a:gradFill>
                <a:gsLst>
                  <a:gs pos="25000">
                    <a:schemeClr val="accent2">
                      <a:satMod val="155000"/>
                    </a:schemeClr>
                  </a:gs>
                  <a:gs pos="100000">
                    <a:schemeClr val="accent2">
                      <a:shade val="45000"/>
                      <a:satMod val="165000"/>
                    </a:schemeClr>
                  </a:gs>
                </a:gsLst>
                <a:lin ang="5400000"/>
              </a:gradFill>
              <a:effectLst>
                <a:glow rad="228600">
                  <a:srgbClr val="99CCFF">
                    <a:alpha val="40000"/>
                  </a:srgbClr>
                </a:glow>
              </a:effectLst>
            </a:endParaRPr>
          </a:p>
        </p:txBody>
      </p:sp>
      <p:pic>
        <p:nvPicPr>
          <p:cNvPr id="4" name="Content Placeholder 3"/>
          <p:cNvPicPr>
            <a:picLocks noGrp="1" noChangeAspect="1" noChangeArrowheads="1"/>
          </p:cNvPicPr>
          <p:nvPr>
            <p:ph sz="half" idx="1"/>
          </p:nvPr>
        </p:nvPicPr>
        <p:blipFill>
          <a:blip r:embed="rId2" cstate="print">
            <a:extLst>
              <a:ext uri="{28A0092B-C50C-407E-A947-70E740481C1C}">
                <a14:useLocalDpi xmlns:a14="http://schemas.microsoft.com/office/drawing/2010/main" val="0"/>
              </a:ext>
            </a:extLst>
          </a:blip>
          <a:stretch>
            <a:fillRect/>
          </a:stretch>
        </p:blipFill>
        <p:spPr bwMode="auto">
          <a:xfrm>
            <a:off x="990600" y="1828800"/>
            <a:ext cx="3248703" cy="4038600"/>
          </a:xfrm>
          <a:prstGeom prst="rect">
            <a:avLst/>
          </a:prstGeom>
          <a:ln w="38100">
            <a:solidFill>
              <a:srgbClr val="C00000"/>
            </a:solidFill>
            <a:miter lim="800000"/>
            <a:headEnd/>
            <a:tailEnd/>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a:extLst>
            <a:ext uri="{909E8E84-426E-40DD-AFC4-6F175D3DCCD1}">
              <a14:hiddenFill xmlns:a14="http://schemas.microsoft.com/office/drawing/2010/main">
                <a:solidFill>
                  <a:schemeClr val="accent1"/>
                </a:solidFill>
              </a14:hiddenFill>
            </a:ext>
          </a:extLst>
        </p:spPr>
      </p:pic>
      <p:sp>
        <p:nvSpPr>
          <p:cNvPr id="8" name="Content Placeholder 7"/>
          <p:cNvSpPr>
            <a:spLocks noGrp="1"/>
          </p:cNvSpPr>
          <p:nvPr>
            <p:ph sz="half" idx="2"/>
          </p:nvPr>
        </p:nvSpPr>
        <p:spPr>
          <a:xfrm>
            <a:off x="4495800" y="1676400"/>
            <a:ext cx="4038600" cy="4525963"/>
          </a:xfrm>
          <a:solidFill>
            <a:srgbClr val="C00000"/>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1">
            <a:schemeClr val="accent4"/>
          </a:lnRef>
          <a:fillRef idx="3">
            <a:schemeClr val="accent4"/>
          </a:fillRef>
          <a:effectRef idx="2">
            <a:schemeClr val="accent4"/>
          </a:effectRef>
          <a:fontRef idx="minor">
            <a:schemeClr val="lt1"/>
          </a:fontRef>
        </p:style>
        <p:txBody>
          <a:bodyPr>
            <a:normAutofit fontScale="85000" lnSpcReduction="10000"/>
          </a:bodyPr>
          <a:lstStyle/>
          <a:p>
            <a:pPr lvl="0"/>
            <a:r>
              <a:rPr lang="en-US" sz="1900" dirty="0">
                <a:solidFill>
                  <a:schemeClr val="bg1"/>
                </a:solidFill>
              </a:rPr>
              <a:t>Humans modify</a:t>
            </a:r>
          </a:p>
          <a:p>
            <a:pPr lvl="0"/>
            <a:r>
              <a:rPr lang="en-US" sz="1900" dirty="0">
                <a:solidFill>
                  <a:schemeClr val="bg1"/>
                </a:solidFill>
              </a:rPr>
              <a:t>Humans adapt</a:t>
            </a:r>
          </a:p>
          <a:p>
            <a:pPr lvl="0"/>
            <a:r>
              <a:rPr lang="en-US" sz="1900" dirty="0">
                <a:solidFill>
                  <a:schemeClr val="bg1"/>
                </a:solidFill>
              </a:rPr>
              <a:t>Humans depend</a:t>
            </a:r>
          </a:p>
          <a:p>
            <a:pPr marL="0" lvl="0" indent="0">
              <a:buNone/>
            </a:pPr>
            <a:r>
              <a:rPr lang="en-US" sz="1600" dirty="0">
                <a:solidFill>
                  <a:schemeClr val="bg1"/>
                </a:solidFill>
              </a:rPr>
              <a:t>  </a:t>
            </a:r>
            <a:r>
              <a:rPr lang="en-US" sz="2200" dirty="0">
                <a:solidFill>
                  <a:schemeClr val="bg1"/>
                </a:solidFill>
              </a:rPr>
              <a:t>On Their </a:t>
            </a:r>
            <a:r>
              <a:rPr lang="en-US" sz="2200" dirty="0" smtClean="0">
                <a:solidFill>
                  <a:schemeClr val="bg1"/>
                </a:solidFill>
              </a:rPr>
              <a:t>Environment</a:t>
            </a:r>
          </a:p>
          <a:p>
            <a:pPr marL="0" lvl="0" indent="0">
              <a:buNone/>
            </a:pPr>
            <a:endParaRPr lang="en-US" sz="2000" dirty="0">
              <a:solidFill>
                <a:schemeClr val="bg1"/>
              </a:solidFill>
              <a:effectLst>
                <a:glow rad="228600">
                  <a:schemeClr val="accent2">
                    <a:satMod val="175000"/>
                    <a:alpha val="40000"/>
                  </a:schemeClr>
                </a:glow>
              </a:effectLst>
            </a:endParaRPr>
          </a:p>
          <a:p>
            <a:pPr marL="0" indent="0">
              <a:buNone/>
            </a:pPr>
            <a:r>
              <a:rPr lang="en-US" sz="1900" dirty="0" smtClean="0"/>
              <a:t>       </a:t>
            </a:r>
            <a:r>
              <a:rPr lang="en-US" sz="1900" b="1" i="1" dirty="0" smtClean="0">
                <a:solidFill>
                  <a:schemeClr val="tx1"/>
                </a:solidFill>
                <a:effectLst>
                  <a:glow rad="228600">
                    <a:schemeClr val="accent2">
                      <a:satMod val="175000"/>
                      <a:alpha val="40000"/>
                    </a:schemeClr>
                  </a:glow>
                </a:effectLst>
              </a:rPr>
              <a:t>Venice Italy</a:t>
            </a:r>
            <a:r>
              <a:rPr lang="en-US" sz="1900" dirty="0" smtClean="0">
                <a:solidFill>
                  <a:schemeClr val="tx1"/>
                </a:solidFill>
              </a:rPr>
              <a:t>: Venice Italy is a great example of how humans depend on their environment. The people of Venice depend on  the </a:t>
            </a:r>
            <a:r>
              <a:rPr lang="en-US" sz="1900" dirty="0">
                <a:solidFill>
                  <a:schemeClr val="tx1"/>
                </a:solidFill>
              </a:rPr>
              <a:t>M</a:t>
            </a:r>
            <a:r>
              <a:rPr lang="en-US" sz="1900" dirty="0" smtClean="0">
                <a:solidFill>
                  <a:schemeClr val="tx1"/>
                </a:solidFill>
              </a:rPr>
              <a:t>editerranean  Sea for transportation and something to live </a:t>
            </a:r>
            <a:r>
              <a:rPr lang="en-US" sz="1900" dirty="0" smtClean="0">
                <a:solidFill>
                  <a:schemeClr val="tx1"/>
                </a:solidFill>
              </a:rPr>
              <a:t>on (</a:t>
            </a:r>
            <a:r>
              <a:rPr lang="en-US" sz="1900" dirty="0" smtClean="0">
                <a:solidFill>
                  <a:schemeClr val="tx1"/>
                </a:solidFill>
              </a:rPr>
              <a:t>literally) everyday. They modified their environment  by building their city on piers out </a:t>
            </a:r>
            <a:r>
              <a:rPr lang="en-US" sz="1900" dirty="0" smtClean="0">
                <a:solidFill>
                  <a:schemeClr val="tx1"/>
                </a:solidFill>
              </a:rPr>
              <a:t>in </a:t>
            </a:r>
            <a:r>
              <a:rPr lang="en-US" sz="1900" dirty="0" smtClean="0">
                <a:solidFill>
                  <a:schemeClr val="tx1"/>
                </a:solidFill>
              </a:rPr>
              <a:t>the water .</a:t>
            </a:r>
          </a:p>
          <a:p>
            <a:pPr marL="0" indent="0">
              <a:buNone/>
            </a:pPr>
            <a:r>
              <a:rPr lang="en-US" sz="1900" b="1" i="1" dirty="0">
                <a:solidFill>
                  <a:schemeClr val="tx1"/>
                </a:solidFill>
              </a:rPr>
              <a:t> </a:t>
            </a:r>
            <a:r>
              <a:rPr lang="en-US" sz="1900" b="1" i="1" dirty="0" smtClean="0">
                <a:solidFill>
                  <a:schemeClr val="tx1"/>
                </a:solidFill>
              </a:rPr>
              <a:t>      </a:t>
            </a:r>
            <a:r>
              <a:rPr lang="en-US" sz="1900" b="1" i="1" dirty="0" smtClean="0">
                <a:solidFill>
                  <a:schemeClr val="tx1"/>
                </a:solidFill>
                <a:effectLst>
                  <a:glow rad="228600">
                    <a:schemeClr val="accent2">
                      <a:satMod val="175000"/>
                      <a:alpha val="40000"/>
                    </a:schemeClr>
                  </a:glow>
                </a:effectLst>
              </a:rPr>
              <a:t>Italy</a:t>
            </a:r>
            <a:r>
              <a:rPr lang="en-US" sz="1900" b="1" i="1" dirty="0" smtClean="0">
                <a:solidFill>
                  <a:schemeClr val="tx1"/>
                </a:solidFill>
              </a:rPr>
              <a:t>: </a:t>
            </a:r>
            <a:r>
              <a:rPr lang="en-US" sz="1900" dirty="0" smtClean="0">
                <a:solidFill>
                  <a:schemeClr val="tx1"/>
                </a:solidFill>
              </a:rPr>
              <a:t>The country of </a:t>
            </a:r>
            <a:r>
              <a:rPr lang="en-US" sz="1900" dirty="0">
                <a:solidFill>
                  <a:schemeClr val="tx1"/>
                </a:solidFill>
              </a:rPr>
              <a:t>I</a:t>
            </a:r>
            <a:r>
              <a:rPr lang="en-US" sz="1900" dirty="0" smtClean="0">
                <a:solidFill>
                  <a:schemeClr val="tx1"/>
                </a:solidFill>
              </a:rPr>
              <a:t>taly has adapted to its environment by </a:t>
            </a:r>
            <a:r>
              <a:rPr lang="en-US" sz="1900" b="1" i="1" dirty="0" smtClean="0">
                <a:solidFill>
                  <a:schemeClr val="tx1"/>
                </a:solidFill>
              </a:rPr>
              <a:t> </a:t>
            </a:r>
            <a:r>
              <a:rPr lang="en-US" sz="1900" dirty="0" smtClean="0">
                <a:solidFill>
                  <a:schemeClr val="tx1"/>
                </a:solidFill>
              </a:rPr>
              <a:t>practicing terrace farming</a:t>
            </a:r>
            <a:r>
              <a:rPr lang="en-US" sz="1900" b="1" i="1" dirty="0">
                <a:solidFill>
                  <a:schemeClr val="tx1"/>
                </a:solidFill>
              </a:rPr>
              <a:t> </a:t>
            </a:r>
            <a:r>
              <a:rPr lang="en-US" sz="1900" dirty="0" smtClean="0">
                <a:solidFill>
                  <a:schemeClr val="tx1"/>
                </a:solidFill>
              </a:rPr>
              <a:t>and putting an emphasis on tourism to help provide their country with  some of their  food  and money supply.</a:t>
            </a:r>
            <a:endParaRPr lang="en-US" sz="1900" dirty="0">
              <a:solidFill>
                <a:schemeClr val="tx1"/>
              </a:solidFill>
            </a:endParaRPr>
          </a:p>
        </p:txBody>
      </p:sp>
    </p:spTree>
    <p:extLst>
      <p:ext uri="{BB962C8B-B14F-4D97-AF65-F5344CB8AC3E}">
        <p14:creationId xmlns:p14="http://schemas.microsoft.com/office/powerpoint/2010/main" val="719569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Peru: Physical and Human Characteristics</a:t>
            </a:r>
            <a:endParaRPr lang="en-US" sz="3600" dirty="0"/>
          </a:p>
        </p:txBody>
      </p:sp>
      <p:sp>
        <p:nvSpPr>
          <p:cNvPr id="3" name="Content Placeholder 2"/>
          <p:cNvSpPr>
            <a:spLocks noGrp="1"/>
          </p:cNvSpPr>
          <p:nvPr>
            <p:ph idx="1"/>
          </p:nvPr>
        </p:nvSpPr>
        <p:spPr>
          <a:xfrm>
            <a:off x="381000" y="1600200"/>
            <a:ext cx="8229600" cy="4525963"/>
          </a:xfrm>
        </p:spPr>
        <p:style>
          <a:lnRef idx="1">
            <a:schemeClr val="accent5"/>
          </a:lnRef>
          <a:fillRef idx="3">
            <a:schemeClr val="accent5"/>
          </a:fillRef>
          <a:effectRef idx="2">
            <a:schemeClr val="accent5"/>
          </a:effectRef>
          <a:fontRef idx="minor">
            <a:schemeClr val="lt1"/>
          </a:fontRef>
        </p:style>
        <p:txBody>
          <a:bodyPr>
            <a:normAutofit/>
          </a:bodyPr>
          <a:lstStyle/>
          <a:p>
            <a:pPr marL="0" indent="0">
              <a:buNone/>
            </a:pPr>
            <a:r>
              <a:rPr lang="en-US" sz="1700" u="sng" dirty="0" smtClean="0"/>
              <a:t>Physical</a:t>
            </a:r>
            <a:r>
              <a:rPr lang="en-US" sz="1700" b="1" u="sng" dirty="0" smtClean="0"/>
              <a:t> </a:t>
            </a:r>
            <a:r>
              <a:rPr lang="en-US" sz="1700" u="sng" dirty="0" smtClean="0"/>
              <a:t>Characteristics</a:t>
            </a:r>
            <a:r>
              <a:rPr lang="en-US" sz="1700" b="1" u="sng" dirty="0" smtClean="0"/>
              <a:t> </a:t>
            </a:r>
            <a:r>
              <a:rPr lang="en-US" sz="1700" u="sng" dirty="0" smtClean="0"/>
              <a:t>of</a:t>
            </a:r>
            <a:r>
              <a:rPr lang="en-US" sz="1700" b="1" u="sng" dirty="0" smtClean="0"/>
              <a:t> </a:t>
            </a:r>
            <a:r>
              <a:rPr lang="en-US" sz="1700" b="1" i="1" u="sng" dirty="0" smtClean="0"/>
              <a:t>Peru</a:t>
            </a:r>
            <a:r>
              <a:rPr lang="en-US" sz="1700" b="1" i="1" dirty="0" smtClean="0"/>
              <a:t>:</a:t>
            </a:r>
            <a:r>
              <a:rPr lang="en-US" sz="1700" dirty="0" smtClean="0"/>
              <a:t> </a:t>
            </a:r>
            <a:r>
              <a:rPr lang="en-US" sz="1700" dirty="0"/>
              <a:t>P</a:t>
            </a:r>
            <a:r>
              <a:rPr lang="en-US" sz="1700" dirty="0" smtClean="0"/>
              <a:t>eru has a wide variety of Physical characteristics. Nearly 3/5 of Peru is Amazon Jungle, a small section along the coast is desert, and lots of the rest of the area is mountainous.  There is also a bountiful amount  of  diverse wildlife in Peru with over 1,800 different species of birds, hundreds of mammals, jungle life with </a:t>
            </a:r>
          </a:p>
          <a:p>
            <a:pPr marL="0" indent="0">
              <a:buNone/>
            </a:pPr>
            <a:r>
              <a:rPr lang="en-US" sz="1700" dirty="0" smtClean="0"/>
              <a:t>monkeys and jaguars, and a variety of marine life too.</a:t>
            </a:r>
          </a:p>
          <a:p>
            <a:pPr marL="0" indent="0">
              <a:buNone/>
            </a:pPr>
            <a:endParaRPr lang="en-US" sz="1700" dirty="0"/>
          </a:p>
          <a:p>
            <a:pPr marL="0" indent="0">
              <a:buNone/>
            </a:pPr>
            <a:r>
              <a:rPr lang="en-US" sz="1600" u="sng" dirty="0" smtClean="0"/>
              <a:t>Human </a:t>
            </a:r>
            <a:r>
              <a:rPr lang="en-US" sz="1600" u="sng" dirty="0" smtClean="0"/>
              <a:t>characteristics of </a:t>
            </a:r>
            <a:r>
              <a:rPr lang="en-US" sz="1600" b="1" i="1" u="sng" dirty="0" smtClean="0"/>
              <a:t>Peru</a:t>
            </a:r>
            <a:r>
              <a:rPr lang="en-US" sz="1600" u="sng" dirty="0" smtClean="0"/>
              <a:t>: </a:t>
            </a:r>
            <a:r>
              <a:rPr lang="en-US" sz="1600" dirty="0" smtClean="0"/>
              <a:t>Machu Picchu and the aqueduct </a:t>
            </a:r>
          </a:p>
          <a:p>
            <a:pPr marL="0" indent="0">
              <a:buNone/>
            </a:pPr>
            <a:r>
              <a:rPr lang="en-US" sz="1600" dirty="0" smtClean="0"/>
              <a:t>are two human characteristics of Peru.  The aqueduct is five</a:t>
            </a:r>
          </a:p>
          <a:p>
            <a:pPr marL="0" indent="0">
              <a:buNone/>
            </a:pPr>
            <a:r>
              <a:rPr lang="en-US" sz="1600" dirty="0"/>
              <a:t>m</a:t>
            </a:r>
            <a:r>
              <a:rPr lang="en-US" sz="1600" dirty="0" smtClean="0"/>
              <a:t>iles long and thought to be built in 1500 BC, making it the </a:t>
            </a:r>
          </a:p>
          <a:p>
            <a:pPr marL="0" indent="0">
              <a:buNone/>
            </a:pPr>
            <a:r>
              <a:rPr lang="en-US" sz="1600" dirty="0"/>
              <a:t>o</a:t>
            </a:r>
            <a:r>
              <a:rPr lang="en-US" sz="1600" dirty="0" smtClean="0"/>
              <a:t>ldest manmade structure in South America. The Machu </a:t>
            </a:r>
          </a:p>
          <a:p>
            <a:pPr marL="0" indent="0">
              <a:buNone/>
            </a:pPr>
            <a:r>
              <a:rPr lang="en-US" sz="1600" dirty="0" smtClean="0"/>
              <a:t>Picchu, also known as the “Lost City of the Incas” was built </a:t>
            </a:r>
          </a:p>
          <a:p>
            <a:pPr marL="0" indent="0">
              <a:buNone/>
            </a:pPr>
            <a:r>
              <a:rPr lang="en-US" sz="1600" dirty="0" smtClean="0"/>
              <a:t>around 1450 AD.  The Incas constructed the city using</a:t>
            </a:r>
          </a:p>
          <a:p>
            <a:pPr marL="0" indent="0">
              <a:buNone/>
            </a:pPr>
            <a:r>
              <a:rPr lang="en-US" sz="1600" dirty="0"/>
              <a:t>d</a:t>
            </a:r>
            <a:r>
              <a:rPr lang="en-US" sz="1600" dirty="0" smtClean="0"/>
              <a:t>ry, polished stones without mortar.</a:t>
            </a:r>
            <a:endParaRPr lang="en-US" sz="1600"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15000" y="2971800"/>
            <a:ext cx="3150054" cy="3594656"/>
          </a:xfrm>
          <a:prstGeom prst="rect">
            <a:avLst/>
          </a:prstGeom>
          <a:ln w="88900" cap="sq" cmpd="thickThin">
            <a:solidFill>
              <a:srgbClr val="000000"/>
            </a:solidFill>
            <a:prstDash val="solid"/>
            <a:miter lim="800000"/>
          </a:ln>
          <a:effectLst>
            <a:glow rad="101600">
              <a:schemeClr val="accent2">
                <a:satMod val="175000"/>
                <a:alpha val="40000"/>
              </a:schemeClr>
            </a:glow>
            <a:outerShdw blurRad="76200" dir="13500000" sy="23000" kx="1200000" algn="br" rotWithShape="0">
              <a:prstClr val="black">
                <a:alpha val="2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940604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3886200" cy="1630362"/>
          </a:xfrm>
        </p:spPr>
        <p:txBody>
          <a:bodyPr>
            <a:prstTxWarp prst="textWave2">
              <a:avLst/>
            </a:prstTxWarp>
            <a:normAutofit/>
          </a:bodyPr>
          <a:lstStyle/>
          <a:p>
            <a:r>
              <a:rPr lang="en-US" sz="3600" dirty="0" smtClean="0">
                <a:solidFill>
                  <a:srgbClr val="00B0F0"/>
                </a:solidFill>
              </a:rPr>
              <a:t>Greece: </a:t>
            </a:r>
            <a:br>
              <a:rPr lang="en-US" sz="3600" dirty="0" smtClean="0">
                <a:solidFill>
                  <a:srgbClr val="00B0F0"/>
                </a:solidFill>
              </a:rPr>
            </a:br>
            <a:r>
              <a:rPr lang="en-US" sz="3600" dirty="0" smtClean="0">
                <a:solidFill>
                  <a:srgbClr val="00B0F0"/>
                </a:solidFill>
              </a:rPr>
              <a:t>Movement</a:t>
            </a:r>
            <a:endParaRPr lang="en-US" sz="3600" dirty="0">
              <a:solidFill>
                <a:srgbClr val="00B0F0"/>
              </a:solidFill>
            </a:endParaRPr>
          </a:p>
        </p:txBody>
      </p:sp>
      <p:sp>
        <p:nvSpPr>
          <p:cNvPr id="3" name="Content Placeholder 2"/>
          <p:cNvSpPr>
            <a:spLocks noGrp="1"/>
          </p:cNvSpPr>
          <p:nvPr>
            <p:ph sz="half" idx="1"/>
          </p:nvPr>
        </p:nvSpPr>
        <p:spPr>
          <a:xfrm rot="249581">
            <a:off x="4702099" y="1436955"/>
            <a:ext cx="4038600" cy="3733800"/>
          </a:xfrm>
          <a:solidFill>
            <a:srgbClr val="002060"/>
          </a:solidFill>
        </p:spPr>
        <p:txBody>
          <a:bodyPr>
            <a:normAutofit/>
          </a:bodyPr>
          <a:lstStyle/>
          <a:p>
            <a:pPr marL="0" indent="0">
              <a:buNone/>
            </a:pPr>
            <a:r>
              <a:rPr lang="en-US" sz="1600" dirty="0" smtClean="0"/>
              <a:t>Movement is a big part of our world. It has  been seen in the Greek people through many decades.  In 1948, during their Civil War, many Greek people fled to West Germany, United States, Australia and other countries.  In 1980 refugees from the Civil War were allowed to begin re-emigrating into Greece.  </a:t>
            </a:r>
          </a:p>
          <a:p>
            <a:pPr marL="0" indent="0">
              <a:buNone/>
            </a:pPr>
            <a:r>
              <a:rPr lang="en-US" sz="1600" dirty="0" smtClean="0"/>
              <a:t>Movement can also be seen through imports and exports. The top exports of Greece in 2005 were first, manufactured goods (such as yarn and leather) and second, food and live animals. The top imports of 2005 were  machinery  and transport equipment, and secondly, mineral fuels.</a:t>
            </a:r>
          </a:p>
          <a:p>
            <a:pPr marL="0" indent="0">
              <a:buNone/>
            </a:pPr>
            <a:endParaRPr lang="en-US" sz="1600" dirty="0"/>
          </a:p>
        </p:txBody>
      </p:sp>
      <p:pic>
        <p:nvPicPr>
          <p:cNvPr id="205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334267">
            <a:off x="562370" y="2750009"/>
            <a:ext cx="3448050" cy="345571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806059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533400" y="304800"/>
            <a:ext cx="8229600" cy="1143000"/>
          </a:xfrm>
        </p:spPr>
        <p:txBody>
          <a:bodyPr>
            <a:prstTxWarp prst="textTriangle">
              <a:avLst>
                <a:gd name="adj" fmla="val 54286"/>
              </a:avLst>
            </a:prstTxWarp>
          </a:bodyPr>
          <a:lstStyle/>
          <a:p>
            <a:r>
              <a:rPr lang="en-US"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Citation</a:t>
            </a:r>
            <a:endParaRPr lang="en-US"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3" name="Content Placeholder 2"/>
          <p:cNvSpPr>
            <a:spLocks noGrp="1"/>
          </p:cNvSpPr>
          <p:nvPr>
            <p:ph idx="1"/>
          </p:nvPr>
        </p:nvSpPr>
        <p:spPr>
          <a:xfrm>
            <a:off x="457200" y="1524000"/>
            <a:ext cx="8229600" cy="4525963"/>
          </a:xfrm>
        </p:spPr>
        <p:txBody>
          <a:bodyPr>
            <a:normAutofit/>
          </a:bodyPr>
          <a:lstStyle/>
          <a:p>
            <a:r>
              <a:rPr lang="en-US" sz="1800" b="1" i="1" dirty="0" smtClean="0">
                <a:solidFill>
                  <a:schemeClr val="bg2">
                    <a:lumMod val="90000"/>
                    <a:lumOff val="10000"/>
                  </a:schemeClr>
                </a:solidFill>
                <a:effectLst>
                  <a:glow rad="63500">
                    <a:srgbClr val="002060">
                      <a:alpha val="40000"/>
                    </a:srgbClr>
                  </a:glow>
                </a:effectLst>
                <a:hlinkClick r:id="rId2"/>
              </a:rPr>
              <a:t>www.selectlatinamerica.co.uk/destinations/peru/wildlife</a:t>
            </a:r>
            <a:endParaRPr lang="en-US" sz="1800" b="1" i="1" dirty="0" smtClean="0">
              <a:solidFill>
                <a:schemeClr val="bg2">
                  <a:lumMod val="90000"/>
                  <a:lumOff val="10000"/>
                </a:schemeClr>
              </a:solidFill>
              <a:effectLst>
                <a:glow rad="63500">
                  <a:srgbClr val="002060">
                    <a:alpha val="40000"/>
                  </a:srgbClr>
                </a:glow>
              </a:effectLst>
            </a:endParaRPr>
          </a:p>
          <a:p>
            <a:r>
              <a:rPr lang="en-US" sz="1800" b="1" i="1" dirty="0" smtClean="0">
                <a:solidFill>
                  <a:schemeClr val="bg2">
                    <a:lumMod val="90000"/>
                    <a:lumOff val="10000"/>
                  </a:schemeClr>
                </a:solidFill>
                <a:effectLst>
                  <a:glow rad="63500">
                    <a:schemeClr val="bg2">
                      <a:lumMod val="50000"/>
                      <a:lumOff val="50000"/>
                      <a:alpha val="40000"/>
                    </a:schemeClr>
                  </a:glow>
                </a:effectLst>
              </a:rPr>
              <a:t>www.piraeus.world-guides.com</a:t>
            </a:r>
          </a:p>
          <a:p>
            <a:r>
              <a:rPr lang="en-US" sz="1800" b="1" i="1" dirty="0" smtClean="0">
                <a:solidFill>
                  <a:schemeClr val="bg2">
                    <a:lumMod val="90000"/>
                    <a:lumOff val="10000"/>
                  </a:schemeClr>
                </a:solidFill>
                <a:effectLst>
                  <a:glow rad="63500">
                    <a:schemeClr val="bg2">
                      <a:lumMod val="50000"/>
                      <a:lumOff val="50000"/>
                      <a:alpha val="40000"/>
                    </a:schemeClr>
                  </a:glow>
                </a:effectLst>
              </a:rPr>
              <a:t>www.answers.com</a:t>
            </a:r>
          </a:p>
          <a:p>
            <a:r>
              <a:rPr lang="en-US" sz="1800" b="1" i="1" dirty="0" smtClean="0">
                <a:solidFill>
                  <a:schemeClr val="bg2">
                    <a:lumMod val="90000"/>
                    <a:lumOff val="10000"/>
                  </a:schemeClr>
                </a:solidFill>
                <a:effectLst>
                  <a:glow rad="63500">
                    <a:srgbClr val="002060">
                      <a:alpha val="40000"/>
                    </a:srgbClr>
                  </a:glow>
                </a:effectLst>
                <a:hlinkClick r:id="rId3"/>
              </a:rPr>
              <a:t>www.travel-budget.com/peru/peru.html</a:t>
            </a:r>
            <a:endParaRPr lang="en-US" sz="1800" b="1" i="1" dirty="0" smtClean="0">
              <a:solidFill>
                <a:schemeClr val="bg2">
                  <a:lumMod val="90000"/>
                  <a:lumOff val="10000"/>
                </a:schemeClr>
              </a:solidFill>
              <a:effectLst>
                <a:glow rad="63500">
                  <a:srgbClr val="002060">
                    <a:alpha val="40000"/>
                  </a:srgbClr>
                </a:glow>
              </a:effectLst>
            </a:endParaRPr>
          </a:p>
          <a:p>
            <a:r>
              <a:rPr lang="en-US" sz="1800" b="1" i="1" dirty="0" smtClean="0">
                <a:solidFill>
                  <a:schemeClr val="bg2">
                    <a:lumMod val="90000"/>
                    <a:lumOff val="10000"/>
                  </a:schemeClr>
                </a:solidFill>
                <a:effectLst>
                  <a:glow rad="63500">
                    <a:schemeClr val="bg2">
                      <a:lumMod val="50000"/>
                      <a:lumOff val="50000"/>
                      <a:alpha val="40000"/>
                    </a:schemeClr>
                  </a:glow>
                </a:effectLst>
              </a:rPr>
              <a:t>www.freeusandworldmaps.commac-web.org</a:t>
            </a:r>
          </a:p>
          <a:p>
            <a:r>
              <a:rPr lang="en-US" sz="1800" b="1" i="1" dirty="0" smtClean="0">
                <a:solidFill>
                  <a:schemeClr val="bg2">
                    <a:lumMod val="90000"/>
                    <a:lumOff val="10000"/>
                  </a:schemeClr>
                </a:solidFill>
                <a:effectLst>
                  <a:glow rad="63500">
                    <a:srgbClr val="002060">
                      <a:alpha val="40000"/>
                    </a:srgbClr>
                  </a:glow>
                </a:effectLst>
                <a:hlinkClick r:id="rId4"/>
              </a:rPr>
              <a:t>www.disabled-world.com</a:t>
            </a:r>
            <a:endParaRPr lang="en-US" sz="1800" b="1" i="1" dirty="0" smtClean="0">
              <a:solidFill>
                <a:schemeClr val="bg2">
                  <a:lumMod val="90000"/>
                  <a:lumOff val="10000"/>
                </a:schemeClr>
              </a:solidFill>
              <a:effectLst>
                <a:glow rad="63500">
                  <a:srgbClr val="002060">
                    <a:alpha val="40000"/>
                  </a:srgbClr>
                </a:glow>
              </a:effectLst>
            </a:endParaRPr>
          </a:p>
          <a:p>
            <a:r>
              <a:rPr lang="en-US" sz="1800" b="1" i="1" dirty="0" smtClean="0">
                <a:solidFill>
                  <a:schemeClr val="bg2">
                    <a:lumMod val="90000"/>
                    <a:lumOff val="10000"/>
                  </a:schemeClr>
                </a:solidFill>
                <a:effectLst>
                  <a:glow rad="63500">
                    <a:srgbClr val="002060">
                      <a:alpha val="40000"/>
                    </a:srgbClr>
                  </a:glow>
                </a:effectLst>
                <a:hlinkClick r:id="rId5"/>
              </a:rPr>
              <a:t>www.gadivorcelitigators.com</a:t>
            </a:r>
            <a:endParaRPr lang="en-US" sz="1800" b="1" i="1" dirty="0" smtClean="0">
              <a:solidFill>
                <a:schemeClr val="bg2">
                  <a:lumMod val="90000"/>
                  <a:lumOff val="10000"/>
                </a:schemeClr>
              </a:solidFill>
              <a:effectLst>
                <a:glow rad="63500">
                  <a:srgbClr val="002060">
                    <a:alpha val="40000"/>
                  </a:srgbClr>
                </a:glow>
              </a:effectLst>
            </a:endParaRPr>
          </a:p>
          <a:p>
            <a:r>
              <a:rPr lang="en-US" sz="1800" b="1" i="1" dirty="0" smtClean="0">
                <a:solidFill>
                  <a:schemeClr val="bg2">
                    <a:lumMod val="90000"/>
                    <a:lumOff val="10000"/>
                  </a:schemeClr>
                </a:solidFill>
                <a:effectLst>
                  <a:glow rad="63500">
                    <a:schemeClr val="bg2">
                      <a:lumMod val="50000"/>
                      <a:lumOff val="50000"/>
                      <a:alpha val="40000"/>
                    </a:schemeClr>
                  </a:glow>
                </a:effectLst>
              </a:rPr>
              <a:t>www.peru.jpg</a:t>
            </a:r>
          </a:p>
          <a:p>
            <a:r>
              <a:rPr lang="en-US" sz="1800" b="1" dirty="0" smtClean="0">
                <a:solidFill>
                  <a:schemeClr val="bg2">
                    <a:lumMod val="90000"/>
                    <a:lumOff val="10000"/>
                  </a:schemeClr>
                </a:solidFill>
                <a:effectLst>
                  <a:glow rad="63500">
                    <a:schemeClr val="bg2">
                      <a:lumMod val="50000"/>
                      <a:lumOff val="50000"/>
                      <a:alpha val="40000"/>
                    </a:schemeClr>
                  </a:glow>
                </a:effectLst>
              </a:rPr>
              <a:t>www.garystravels.com/2008/01/29/the-seven-man-made-wonders-of-peru</a:t>
            </a:r>
            <a:r>
              <a:rPr lang="en-US" sz="1800" b="1" dirty="0">
                <a:solidFill>
                  <a:schemeClr val="bg2">
                    <a:lumMod val="90000"/>
                    <a:lumOff val="10000"/>
                  </a:schemeClr>
                </a:solidFill>
                <a:effectLst>
                  <a:glow rad="63500">
                    <a:schemeClr val="bg2">
                      <a:lumMod val="50000"/>
                      <a:lumOff val="50000"/>
                      <a:alpha val="40000"/>
                    </a:schemeClr>
                  </a:glow>
                </a:effectLst>
              </a:rPr>
              <a:t>/</a:t>
            </a:r>
            <a:endParaRPr lang="en-US" sz="1800" b="1" dirty="0" smtClean="0">
              <a:solidFill>
                <a:schemeClr val="bg2">
                  <a:lumMod val="90000"/>
                  <a:lumOff val="10000"/>
                </a:schemeClr>
              </a:solidFill>
              <a:effectLst>
                <a:glow rad="63500">
                  <a:schemeClr val="bg2">
                    <a:lumMod val="50000"/>
                    <a:lumOff val="50000"/>
                    <a:alpha val="40000"/>
                  </a:schemeClr>
                </a:glow>
              </a:effectLst>
            </a:endParaRPr>
          </a:p>
          <a:p>
            <a:r>
              <a:rPr lang="en-US" sz="1800" b="1" dirty="0">
                <a:solidFill>
                  <a:schemeClr val="bg2">
                    <a:lumMod val="90000"/>
                    <a:lumOff val="10000"/>
                  </a:schemeClr>
                </a:solidFill>
                <a:effectLst>
                  <a:glow rad="63500">
                    <a:srgbClr val="002060">
                      <a:alpha val="40000"/>
                    </a:srgbClr>
                  </a:glow>
                </a:effectLst>
                <a:hlinkClick r:id="rId6"/>
              </a:rPr>
              <a:t>http://</a:t>
            </a:r>
            <a:r>
              <a:rPr lang="en-US" sz="1800" b="1" dirty="0" smtClean="0">
                <a:solidFill>
                  <a:schemeClr val="bg2">
                    <a:lumMod val="90000"/>
                    <a:lumOff val="10000"/>
                  </a:schemeClr>
                </a:solidFill>
                <a:effectLst>
                  <a:glow rad="63500">
                    <a:srgbClr val="002060">
                      <a:alpha val="40000"/>
                    </a:srgbClr>
                  </a:glow>
                </a:effectLst>
                <a:hlinkClick r:id="rId6"/>
              </a:rPr>
              <a:t>en.wikipedia.org/wiki/Greeks</a:t>
            </a:r>
            <a:endParaRPr lang="en-US" sz="1800" b="1" dirty="0" smtClean="0">
              <a:solidFill>
                <a:schemeClr val="bg2">
                  <a:lumMod val="90000"/>
                  <a:lumOff val="10000"/>
                </a:schemeClr>
              </a:solidFill>
              <a:effectLst>
                <a:glow rad="63500">
                  <a:srgbClr val="002060">
                    <a:alpha val="40000"/>
                  </a:srgbClr>
                </a:glow>
              </a:effectLst>
            </a:endParaRPr>
          </a:p>
          <a:p>
            <a:r>
              <a:rPr lang="en-US" sz="1800" b="1" dirty="0">
                <a:solidFill>
                  <a:schemeClr val="bg2">
                    <a:lumMod val="90000"/>
                    <a:lumOff val="10000"/>
                  </a:schemeClr>
                </a:solidFill>
                <a:effectLst>
                  <a:glow rad="63500">
                    <a:schemeClr val="bg2">
                      <a:lumMod val="50000"/>
                      <a:lumOff val="50000"/>
                      <a:alpha val="40000"/>
                    </a:schemeClr>
                  </a:glow>
                </a:effectLst>
              </a:rPr>
              <a:t>http://www.indexmundi.com/trade/imports/?</a:t>
            </a:r>
            <a:r>
              <a:rPr lang="en-US" sz="1800" b="1" dirty="0" smtClean="0">
                <a:solidFill>
                  <a:schemeClr val="bg2">
                    <a:lumMod val="90000"/>
                    <a:lumOff val="10000"/>
                  </a:schemeClr>
                </a:solidFill>
                <a:effectLst>
                  <a:glow rad="63500">
                    <a:schemeClr val="bg2">
                      <a:lumMod val="50000"/>
                      <a:lumOff val="50000"/>
                      <a:alpha val="40000"/>
                    </a:schemeClr>
                  </a:glow>
                </a:effectLst>
              </a:rPr>
              <a:t>country</a:t>
            </a:r>
          </a:p>
          <a:p>
            <a:r>
              <a:rPr lang="en-US" sz="1800" b="1" dirty="0">
                <a:solidFill>
                  <a:schemeClr val="bg2">
                    <a:lumMod val="90000"/>
                    <a:lumOff val="10000"/>
                  </a:schemeClr>
                </a:solidFill>
                <a:effectLst>
                  <a:glow rad="63500">
                    <a:schemeClr val="bg2">
                      <a:lumMod val="50000"/>
                      <a:lumOff val="50000"/>
                      <a:alpha val="40000"/>
                    </a:schemeClr>
                  </a:glow>
                </a:effectLst>
              </a:rPr>
              <a:t>http://www.travelmath.com/city/Manhattan,+KS</a:t>
            </a:r>
            <a:endParaRPr lang="en-US" sz="1800" b="1" dirty="0" smtClean="0">
              <a:solidFill>
                <a:schemeClr val="bg2">
                  <a:lumMod val="90000"/>
                  <a:lumOff val="10000"/>
                </a:schemeClr>
              </a:solidFill>
              <a:effectLst>
                <a:glow rad="63500">
                  <a:schemeClr val="bg2">
                    <a:lumMod val="50000"/>
                    <a:lumOff val="50000"/>
                    <a:alpha val="40000"/>
                  </a:schemeClr>
                </a:glow>
              </a:effectLst>
            </a:endParaRPr>
          </a:p>
          <a:p>
            <a:endParaRPr lang="en-US" sz="1800" b="1" dirty="0" smtClean="0">
              <a:solidFill>
                <a:schemeClr val="bg2">
                  <a:lumMod val="90000"/>
                  <a:lumOff val="10000"/>
                </a:schemeClr>
              </a:solidFill>
              <a:effectLst>
                <a:glow rad="63500">
                  <a:schemeClr val="bg2">
                    <a:lumMod val="50000"/>
                    <a:lumOff val="50000"/>
                    <a:alpha val="40000"/>
                  </a:schemeClr>
                </a:glow>
              </a:effectLst>
            </a:endParaRPr>
          </a:p>
          <a:p>
            <a:pPr marL="0" indent="0">
              <a:buNone/>
            </a:pPr>
            <a:endParaRPr lang="en-US" b="1" dirty="0">
              <a:solidFill>
                <a:schemeClr val="bg2">
                  <a:lumMod val="90000"/>
                  <a:lumOff val="10000"/>
                </a:schemeClr>
              </a:solidFill>
              <a:effectLst>
                <a:glow rad="63500">
                  <a:schemeClr val="bg2">
                    <a:lumMod val="50000"/>
                    <a:lumOff val="50000"/>
                    <a:alpha val="40000"/>
                  </a:schemeClr>
                </a:glow>
              </a:effectLst>
            </a:endParaRPr>
          </a:p>
        </p:txBody>
      </p:sp>
    </p:spTree>
    <p:extLst>
      <p:ext uri="{BB962C8B-B14F-4D97-AF65-F5344CB8AC3E}">
        <p14:creationId xmlns:p14="http://schemas.microsoft.com/office/powerpoint/2010/main" val="297815704"/>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3746</TotalTime>
  <Words>656</Words>
  <Application>Microsoft Office PowerPoint</Application>
  <PresentationFormat>On-screen Show (4:3)</PresentationFormat>
  <Paragraphs>49</Paragraphs>
  <Slides>7</Slides>
  <Notes>1</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Thatch</vt:lpstr>
      <vt:lpstr>Katherine’s Travel Log</vt:lpstr>
      <vt:lpstr>Georgia: Region</vt:lpstr>
      <vt:lpstr>  Kansas:     Location</vt:lpstr>
      <vt:lpstr>Italy: Human Environmental Interaction </vt:lpstr>
      <vt:lpstr>Peru: Physical and Human Characteristics</vt:lpstr>
      <vt:lpstr>Greece:  Movement</vt:lpstr>
      <vt:lpstr>Citation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Katherine’s Travel Log</dc:title>
  <dc:creator>Tara Bear</dc:creator>
  <cp:lastModifiedBy>Katherine</cp:lastModifiedBy>
  <cp:revision>57</cp:revision>
  <dcterms:created xsi:type="dcterms:W3CDTF">2011-09-21T01:05:42Z</dcterms:created>
  <dcterms:modified xsi:type="dcterms:W3CDTF">2011-09-26T03:04:03Z</dcterms:modified>
</cp:coreProperties>
</file>