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32" autoAdjust="0"/>
    <p:restoredTop sz="94660"/>
  </p:normalViewPr>
  <p:slideViewPr>
    <p:cSldViewPr>
      <p:cViewPr varScale="1">
        <p:scale>
          <a:sx n="88" d="100"/>
          <a:sy n="88" d="100"/>
        </p:scale>
        <p:origin x="-108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C02874AC-6F4D-4472-A4A8-DFAA0D020980}" type="datetimeFigureOut">
              <a:rPr lang="en-US" smtClean="0"/>
              <a:pPr/>
              <a:t>9/23/2011</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6E1F3E75-D6DB-4BC7-BDF7-860B2C6311DF}" type="slidenum">
              <a:rPr lang="en-US" smtClean="0"/>
              <a:pPr/>
              <a:t>‹#›</a:t>
            </a:fld>
            <a:endParaRPr lang="en-US"/>
          </a:p>
        </p:txBody>
      </p:sp>
    </p:spTree>
  </p:cSld>
  <p:clrMapOvr>
    <a:masterClrMapping/>
  </p:clrMapOvr>
  <p:transition spd="slow" advClick="0">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02874AC-6F4D-4472-A4A8-DFAA0D020980}" type="datetimeFigureOut">
              <a:rPr lang="en-US" smtClean="0"/>
              <a:pPr/>
              <a:t>9/23/2011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1F3E75-D6DB-4BC7-BDF7-860B2C6311DF}" type="slidenum">
              <a:rPr lang="en-US" smtClean="0"/>
              <a:pPr/>
              <a:t>‹#›</a:t>
            </a:fld>
            <a:endParaRPr lang="en-US"/>
          </a:p>
        </p:txBody>
      </p:sp>
    </p:spTree>
  </p:cSld>
  <p:clrMapOvr>
    <a:masterClrMapping/>
  </p:clrMapOvr>
  <p:transition spd="slow" advClick="0">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02874AC-6F4D-4472-A4A8-DFAA0D020980}" type="datetimeFigureOut">
              <a:rPr lang="en-US" smtClean="0"/>
              <a:pPr/>
              <a:t>9/23/2011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E1F3E75-D6DB-4BC7-BDF7-860B2C6311DF}" type="slidenum">
              <a:rPr lang="en-US" smtClean="0"/>
              <a:pPr/>
              <a:t>‹#›</a:t>
            </a:fld>
            <a:endParaRPr lang="en-US"/>
          </a:p>
        </p:txBody>
      </p:sp>
    </p:spTree>
  </p:cSld>
  <p:clrMapOvr>
    <a:masterClrMapping/>
  </p:clrMapOvr>
  <p:transition spd="slow" advClick="0">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C02874AC-6F4D-4472-A4A8-DFAA0D020980}" type="datetimeFigureOut">
              <a:rPr lang="en-US" smtClean="0"/>
              <a:pPr/>
              <a:t>9/23/2011</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6E1F3E75-D6DB-4BC7-BDF7-860B2C6311DF}" type="slidenum">
              <a:rPr lang="en-US" smtClean="0"/>
              <a:pPr/>
              <a:t>‹#›</a:t>
            </a:fld>
            <a:endParaRPr lang="en-US"/>
          </a:p>
        </p:txBody>
      </p:sp>
    </p:spTree>
  </p:cSld>
  <p:clrMapOvr>
    <a:masterClrMapping/>
  </p:clrMapOvr>
  <p:transition spd="slow" advClick="0">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C02874AC-6F4D-4472-A4A8-DFAA0D020980}" type="datetimeFigureOut">
              <a:rPr lang="en-US" smtClean="0"/>
              <a:pPr/>
              <a:t>9/23/2011</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6E1F3E75-D6DB-4BC7-BDF7-860B2C6311DF}"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transition spd="slow" advClick="0">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C02874AC-6F4D-4472-A4A8-DFAA0D020980}" type="datetimeFigureOut">
              <a:rPr lang="en-US" smtClean="0"/>
              <a:pPr/>
              <a:t>9/23/2011</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6E1F3E75-D6DB-4BC7-BDF7-860B2C6311DF}" type="slidenum">
              <a:rPr lang="en-US" smtClean="0"/>
              <a:pPr/>
              <a:t>‹#›</a:t>
            </a:fld>
            <a:endParaRPr lang="en-US"/>
          </a:p>
        </p:txBody>
      </p:sp>
    </p:spTree>
  </p:cSld>
  <p:clrMapOvr>
    <a:masterClrMapping/>
  </p:clrMapOvr>
  <p:transition spd="slow" advClick="0">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C02874AC-6F4D-4472-A4A8-DFAA0D020980}" type="datetimeFigureOut">
              <a:rPr lang="en-US" smtClean="0"/>
              <a:pPr/>
              <a:t>9/23/2011</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6E1F3E75-D6DB-4BC7-BDF7-860B2C6311D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slow" advClick="0">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02874AC-6F4D-4472-A4A8-DFAA0D020980}" type="datetimeFigureOut">
              <a:rPr lang="en-US" smtClean="0"/>
              <a:pPr/>
              <a:t>9/23/2011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E1F3E75-D6DB-4BC7-BDF7-860B2C6311DF}" type="slidenum">
              <a:rPr lang="en-US" smtClean="0"/>
              <a:pPr/>
              <a:t>‹#›</a:t>
            </a:fld>
            <a:endParaRPr lang="en-US"/>
          </a:p>
        </p:txBody>
      </p:sp>
    </p:spTree>
  </p:cSld>
  <p:clrMapOvr>
    <a:masterClrMapping/>
  </p:clrMapOvr>
  <p:transition spd="slow" advClick="0">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C02874AC-6F4D-4472-A4A8-DFAA0D020980}" type="datetimeFigureOut">
              <a:rPr lang="en-US" smtClean="0"/>
              <a:pPr/>
              <a:t>9/23/2011</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6E1F3E75-D6DB-4BC7-BDF7-860B2C6311DF}" type="slidenum">
              <a:rPr lang="en-US" smtClean="0"/>
              <a:pPr/>
              <a:t>‹#›</a:t>
            </a:fld>
            <a:endParaRPr lang="en-US"/>
          </a:p>
        </p:txBody>
      </p:sp>
    </p:spTree>
  </p:cSld>
  <p:clrMapOvr>
    <a:masterClrMapping/>
  </p:clrMapOvr>
  <p:transition spd="slow" advClick="0">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C02874AC-6F4D-4472-A4A8-DFAA0D020980}" type="datetimeFigureOut">
              <a:rPr lang="en-US" smtClean="0"/>
              <a:pPr/>
              <a:t>9/23/2011</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6E1F3E75-D6DB-4BC7-BDF7-860B2C6311D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slow" advClick="0">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C02874AC-6F4D-4472-A4A8-DFAA0D020980}" type="datetimeFigureOut">
              <a:rPr lang="en-US" smtClean="0"/>
              <a:pPr/>
              <a:t>9/23/2011</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6E1F3E75-D6DB-4BC7-BDF7-860B2C6311D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spd="slow" advClick="0">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C02874AC-6F4D-4472-A4A8-DFAA0D020980}" type="datetimeFigureOut">
              <a:rPr lang="en-US" smtClean="0"/>
              <a:pPr/>
              <a:t>9/23/2011</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6E1F3E75-D6DB-4BC7-BDF7-860B2C6311DF}"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slow" advClick="0">
    <p:randomBar dir="vert"/>
  </p:transition>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audio" Target="file:///C:\Users\Family\Music\iTunes\iTunes%20Music\Jon%20Schmidt\Walk%20in%20the%20Woods\1%20Waterfall.mp3" TargetMode="Externa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gif"/><Relationship Id="rId1" Type="http://schemas.openxmlformats.org/officeDocument/2006/relationships/slideLayout" Target="../slideLayouts/slideLayout2.xml"/><Relationship Id="rId4" Type="http://schemas.openxmlformats.org/officeDocument/2006/relationships/image" Target="../media/image7.gif"/></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hyperlink" Target="http://www.state.gov/r/pa/ei/bgn/35855.htm" TargetMode="External"/><Relationship Id="rId2" Type="http://schemas.openxmlformats.org/officeDocument/2006/relationships/hyperlink" Target="http://www.una.edu/geography/statedepted/themes.html#Location"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Grooms Goes </a:t>
            </a:r>
            <a:br>
              <a:rPr lang="en-US" dirty="0" smtClean="0"/>
            </a:br>
            <a:r>
              <a:rPr lang="en-US" dirty="0" smtClean="0"/>
              <a:t>Abroad   </a:t>
            </a:r>
            <a:endParaRPr lang="en-US" dirty="0"/>
          </a:p>
        </p:txBody>
      </p:sp>
      <p:sp>
        <p:nvSpPr>
          <p:cNvPr id="3" name="Subtitle 2"/>
          <p:cNvSpPr>
            <a:spLocks noGrp="1"/>
          </p:cNvSpPr>
          <p:nvPr>
            <p:ph type="subTitle" idx="1"/>
          </p:nvPr>
        </p:nvSpPr>
        <p:spPr/>
        <p:txBody>
          <a:bodyPr/>
          <a:lstStyle/>
          <a:p>
            <a:pPr algn="ctr"/>
            <a:r>
              <a:rPr lang="en-US" dirty="0" smtClean="0"/>
              <a:t>By: the one the only Emily Grooms</a:t>
            </a:r>
            <a:endParaRPr lang="en-US" dirty="0"/>
          </a:p>
        </p:txBody>
      </p:sp>
      <p:pic>
        <p:nvPicPr>
          <p:cNvPr id="4" name="Picture 3" descr="5 theames of geography.jpg"/>
          <p:cNvPicPr>
            <a:picLocks noChangeAspect="1"/>
          </p:cNvPicPr>
          <p:nvPr/>
        </p:nvPicPr>
        <p:blipFill>
          <a:blip r:embed="rId3" cstate="print"/>
          <a:stretch>
            <a:fillRect/>
          </a:stretch>
        </p:blipFill>
        <p:spPr>
          <a:xfrm>
            <a:off x="2286000" y="2895600"/>
            <a:ext cx="4953000" cy="3714750"/>
          </a:xfrm>
          <a:prstGeom prst="rect">
            <a:avLst/>
          </a:prstGeom>
        </p:spPr>
      </p:pic>
      <p:pic>
        <p:nvPicPr>
          <p:cNvPr id="5" name="1 Waterfall.mp3">
            <a:hlinkClick r:id="" action="ppaction://media"/>
          </p:cNvPr>
          <p:cNvPicPr>
            <a:picLocks noRot="1" noChangeAspect="1"/>
          </p:cNvPicPr>
          <p:nvPr>
            <a:audioFile r:link="rId1"/>
          </p:nvPr>
        </p:nvPicPr>
        <p:blipFill>
          <a:blip r:embed="rId4" cstate="print"/>
          <a:stretch>
            <a:fillRect/>
          </a:stretch>
        </p:blipFill>
        <p:spPr>
          <a:xfrm>
            <a:off x="0" y="0"/>
            <a:ext cx="304800" cy="304800"/>
          </a:xfrm>
          <a:prstGeom prst="rect">
            <a:avLst/>
          </a:prstGeom>
        </p:spPr>
      </p:pic>
    </p:spTree>
  </p:cSld>
  <p:clrMapOvr>
    <a:masterClrMapping/>
  </p:clrMapOvr>
  <p:transition spd="slow" advClick="0" advTm="5164">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7" repeatCount="indefinite"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rot="21032146">
            <a:off x="426690" y="3055027"/>
            <a:ext cx="4953000" cy="2819400"/>
          </a:xfrm>
          <a:solidFill>
            <a:srgbClr val="92D050"/>
          </a:solidFill>
        </p:spPr>
        <p:txBody>
          <a:bodyPr>
            <a:normAutofit fontScale="85000" lnSpcReduction="20000"/>
          </a:bodyPr>
          <a:lstStyle/>
          <a:p>
            <a:pPr algn="ctr">
              <a:buNone/>
            </a:pPr>
            <a:r>
              <a:rPr lang="en-US" sz="2800" dirty="0" smtClean="0"/>
              <a:t>Taiwan's major exports are computer accessories, house hold products, gold, precious metal, diamonds, rubber, tin. Taiwan’s major imports include corn, soybeans, plastic material missals, tanks, artillery, rockets, guns.</a:t>
            </a:r>
          </a:p>
        </p:txBody>
      </p:sp>
      <p:sp>
        <p:nvSpPr>
          <p:cNvPr id="5" name="Rectangle 4"/>
          <p:cNvSpPr/>
          <p:nvPr/>
        </p:nvSpPr>
        <p:spPr>
          <a:xfrm>
            <a:off x="5029200" y="0"/>
            <a:ext cx="4114800" cy="1323439"/>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8000" b="1" cap="none" spc="0" dirty="0" smtClean="0">
                <a:ln w="11430"/>
                <a:solidFill>
                  <a:schemeClr val="accent1"/>
                </a:solidFill>
                <a:effectLst>
                  <a:outerShdw blurRad="50800" dist="39000" dir="5460000" algn="tl">
                    <a:srgbClr val="000000">
                      <a:alpha val="38000"/>
                    </a:srgbClr>
                  </a:outerShdw>
                </a:effectLst>
              </a:rPr>
              <a:t>Taiwan</a:t>
            </a:r>
            <a:endParaRPr lang="en-US" sz="8000" b="1" cap="none" spc="0" dirty="0">
              <a:ln w="11430"/>
              <a:solidFill>
                <a:schemeClr val="accent1"/>
              </a:solidFill>
              <a:effectLst>
                <a:outerShdw blurRad="50800" dist="39000" dir="5460000" algn="tl">
                  <a:srgbClr val="000000">
                    <a:alpha val="38000"/>
                  </a:srgbClr>
                </a:outerShdw>
              </a:effectLst>
            </a:endParaRPr>
          </a:p>
        </p:txBody>
      </p:sp>
      <p:pic>
        <p:nvPicPr>
          <p:cNvPr id="4" name="Picture 3" descr="1exports"/>
          <p:cNvPicPr>
            <a:picLocks noChangeAspect="1"/>
          </p:cNvPicPr>
          <p:nvPr/>
        </p:nvPicPr>
        <p:blipFill>
          <a:blip r:embed="rId2" cstate="print"/>
          <a:stretch>
            <a:fillRect/>
          </a:stretch>
        </p:blipFill>
        <p:spPr>
          <a:xfrm>
            <a:off x="457200" y="381000"/>
            <a:ext cx="2819400" cy="1879600"/>
          </a:xfrm>
          <a:prstGeom prst="rect">
            <a:avLst/>
          </a:prstGeom>
        </p:spPr>
      </p:pic>
      <p:sp>
        <p:nvSpPr>
          <p:cNvPr id="6" name="Rectangle 5"/>
          <p:cNvSpPr/>
          <p:nvPr/>
        </p:nvSpPr>
        <p:spPr>
          <a:xfrm rot="841036">
            <a:off x="4127347" y="1402695"/>
            <a:ext cx="4876800" cy="1754326"/>
          </a:xfrm>
          <a:prstGeom prst="rect">
            <a:avLst/>
          </a:prstGeom>
          <a:solidFill>
            <a:srgbClr val="92D050"/>
          </a:solidFill>
        </p:spPr>
        <p:txBody>
          <a:bodyPr wrap="square">
            <a:spAutoFit/>
          </a:bodyPr>
          <a:lstStyle/>
          <a:p>
            <a:pPr algn="ctr">
              <a:buNone/>
            </a:pPr>
            <a:r>
              <a:rPr lang="en-US" dirty="0" smtClean="0"/>
              <a:t>Movement:</a:t>
            </a:r>
          </a:p>
          <a:p>
            <a:pPr algn="ctr">
              <a:buNone/>
            </a:pPr>
            <a:r>
              <a:rPr lang="en-US" dirty="0" smtClean="0"/>
              <a:t>The movement of good has increased and Taiwan has become a leading producer of technology. Taiwan is holding the worlds 4</a:t>
            </a:r>
            <a:r>
              <a:rPr lang="en-US" baseline="30000" dirty="0" smtClean="0"/>
              <a:t>th</a:t>
            </a:r>
            <a:r>
              <a:rPr lang="en-US" dirty="0" smtClean="0"/>
              <a:t> largest stock of foreign exchange. </a:t>
            </a:r>
            <a:endParaRPr lang="en-US" dirty="0"/>
          </a:p>
        </p:txBody>
      </p:sp>
    </p:spTree>
  </p:cSld>
  <p:clrMapOvr>
    <a:masterClrMapping/>
  </p:clrMapOvr>
  <p:transition spd="slow" advClick="0" advTm="21309">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rot="20919410">
            <a:off x="413848" y="1155251"/>
            <a:ext cx="2895600" cy="4495800"/>
          </a:xfrm>
          <a:solidFill>
            <a:srgbClr val="92D050"/>
          </a:solidFill>
        </p:spPr>
        <p:txBody>
          <a:bodyPr>
            <a:normAutofit lnSpcReduction="10000"/>
          </a:bodyPr>
          <a:lstStyle/>
          <a:p>
            <a:pPr>
              <a:buNone/>
            </a:pPr>
            <a:r>
              <a:rPr lang="en-US" sz="2400" dirty="0" smtClean="0"/>
              <a:t> </a:t>
            </a:r>
            <a:r>
              <a:rPr lang="en-US" sz="2600" dirty="0" smtClean="0"/>
              <a:t>Formal Regions:</a:t>
            </a:r>
          </a:p>
          <a:p>
            <a:r>
              <a:rPr lang="en-US" sz="2600" dirty="0" smtClean="0"/>
              <a:t>Western Australia	</a:t>
            </a:r>
          </a:p>
          <a:p>
            <a:r>
              <a:rPr lang="en-US" sz="2600" dirty="0" smtClean="0"/>
              <a:t>Northern Territory</a:t>
            </a:r>
          </a:p>
          <a:p>
            <a:r>
              <a:rPr lang="en-US" sz="2600" dirty="0" smtClean="0"/>
              <a:t> South Australia</a:t>
            </a:r>
          </a:p>
          <a:p>
            <a:r>
              <a:rPr lang="en-US" sz="2600" dirty="0" smtClean="0"/>
              <a:t> Queensland</a:t>
            </a:r>
          </a:p>
          <a:p>
            <a:r>
              <a:rPr lang="en-US" sz="2600" dirty="0" smtClean="0"/>
              <a:t>New South Wales</a:t>
            </a:r>
          </a:p>
          <a:p>
            <a:r>
              <a:rPr lang="en-US" sz="2600" dirty="0" smtClean="0"/>
              <a:t> Victoria</a:t>
            </a:r>
            <a:endParaRPr lang="en-US" dirty="0" smtClean="0"/>
          </a:p>
          <a:p>
            <a:pPr algn="ctr">
              <a:buNone/>
            </a:pPr>
            <a:endParaRPr lang="en-US" dirty="0"/>
          </a:p>
        </p:txBody>
      </p:sp>
      <p:sp>
        <p:nvSpPr>
          <p:cNvPr id="4" name="Rectangle 3"/>
          <p:cNvSpPr/>
          <p:nvPr/>
        </p:nvSpPr>
        <p:spPr>
          <a:xfrm>
            <a:off x="0" y="0"/>
            <a:ext cx="4493539" cy="1323439"/>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8000" b="1" dirty="0" smtClean="0">
                <a:ln w="11430"/>
                <a:solidFill>
                  <a:schemeClr val="accent1"/>
                </a:solidFill>
                <a:effectLst>
                  <a:outerShdw blurRad="50800" dist="39000" dir="5460000" algn="tl">
                    <a:srgbClr val="000000">
                      <a:alpha val="38000"/>
                    </a:srgbClr>
                  </a:outerShdw>
                </a:effectLst>
              </a:rPr>
              <a:t>Australia</a:t>
            </a:r>
            <a:endParaRPr lang="en-US" sz="8000" b="1" dirty="0">
              <a:ln w="11430"/>
              <a:solidFill>
                <a:schemeClr val="accent1"/>
              </a:solidFill>
              <a:effectLst>
                <a:outerShdw blurRad="50800" dist="39000" dir="5460000" algn="tl">
                  <a:srgbClr val="000000">
                    <a:alpha val="38000"/>
                  </a:srgbClr>
                </a:outerShdw>
              </a:effectLst>
            </a:endParaRPr>
          </a:p>
        </p:txBody>
      </p:sp>
      <p:pic>
        <p:nvPicPr>
          <p:cNvPr id="13" name="Picture 12" descr="australia.gif"/>
          <p:cNvPicPr>
            <a:picLocks noChangeAspect="1"/>
          </p:cNvPicPr>
          <p:nvPr/>
        </p:nvPicPr>
        <p:blipFill>
          <a:blip r:embed="rId2" cstate="print"/>
          <a:stretch>
            <a:fillRect/>
          </a:stretch>
        </p:blipFill>
        <p:spPr>
          <a:xfrm>
            <a:off x="4419600" y="228600"/>
            <a:ext cx="2667000" cy="1333500"/>
          </a:xfrm>
          <a:prstGeom prst="rect">
            <a:avLst/>
          </a:prstGeom>
        </p:spPr>
      </p:pic>
      <p:pic>
        <p:nvPicPr>
          <p:cNvPr id="10" name="Picture 9" descr="ausralia.bmp"/>
          <p:cNvPicPr>
            <a:picLocks noChangeAspect="1"/>
          </p:cNvPicPr>
          <p:nvPr/>
        </p:nvPicPr>
        <p:blipFill>
          <a:blip r:embed="rId3" cstate="print"/>
          <a:stretch>
            <a:fillRect/>
          </a:stretch>
        </p:blipFill>
        <p:spPr>
          <a:xfrm rot="21241311">
            <a:off x="2319604" y="1420256"/>
            <a:ext cx="2514600" cy="2239896"/>
          </a:xfrm>
          <a:prstGeom prst="rect">
            <a:avLst/>
          </a:prstGeom>
        </p:spPr>
      </p:pic>
      <p:sp>
        <p:nvSpPr>
          <p:cNvPr id="7" name="TextBox 6"/>
          <p:cNvSpPr txBox="1"/>
          <p:nvPr/>
        </p:nvSpPr>
        <p:spPr>
          <a:xfrm rot="513809">
            <a:off x="6085649" y="1813738"/>
            <a:ext cx="2971800" cy="1384995"/>
          </a:xfrm>
          <a:prstGeom prst="rect">
            <a:avLst/>
          </a:prstGeom>
          <a:solidFill>
            <a:srgbClr val="92D050"/>
          </a:solidFill>
        </p:spPr>
        <p:txBody>
          <a:bodyPr wrap="square" rtlCol="0">
            <a:spAutoFit/>
          </a:bodyPr>
          <a:lstStyle/>
          <a:p>
            <a:r>
              <a:rPr lang="en-US" sz="2800" dirty="0" smtClean="0"/>
              <a:t>Vernacular Region:</a:t>
            </a:r>
          </a:p>
          <a:p>
            <a:r>
              <a:rPr lang="en-US" sz="2800" dirty="0" smtClean="0"/>
              <a:t>Down Under</a:t>
            </a:r>
            <a:endParaRPr lang="en-US" sz="2800" dirty="0"/>
          </a:p>
        </p:txBody>
      </p:sp>
      <p:pic>
        <p:nvPicPr>
          <p:cNvPr id="11" name="Picture 10" descr="down-under.gif"/>
          <p:cNvPicPr>
            <a:picLocks noChangeAspect="1"/>
          </p:cNvPicPr>
          <p:nvPr/>
        </p:nvPicPr>
        <p:blipFill>
          <a:blip r:embed="rId4" cstate="print"/>
          <a:stretch>
            <a:fillRect/>
          </a:stretch>
        </p:blipFill>
        <p:spPr>
          <a:xfrm>
            <a:off x="6096000" y="3048000"/>
            <a:ext cx="3048000" cy="2801815"/>
          </a:xfrm>
          <a:prstGeom prst="rect">
            <a:avLst/>
          </a:prstGeom>
        </p:spPr>
      </p:pic>
      <p:sp>
        <p:nvSpPr>
          <p:cNvPr id="8" name="TextBox 7"/>
          <p:cNvSpPr txBox="1"/>
          <p:nvPr/>
        </p:nvSpPr>
        <p:spPr>
          <a:xfrm>
            <a:off x="3505200" y="3886200"/>
            <a:ext cx="2514600" cy="2062103"/>
          </a:xfrm>
          <a:prstGeom prst="rect">
            <a:avLst/>
          </a:prstGeom>
          <a:solidFill>
            <a:srgbClr val="92D050"/>
          </a:solidFill>
        </p:spPr>
        <p:txBody>
          <a:bodyPr wrap="square" rtlCol="0">
            <a:spAutoFit/>
          </a:bodyPr>
          <a:lstStyle/>
          <a:p>
            <a:r>
              <a:rPr lang="en-US" sz="3200" dirty="0" smtClean="0"/>
              <a:t>Functional Regions:</a:t>
            </a:r>
          </a:p>
          <a:p>
            <a:r>
              <a:rPr lang="en-US" sz="3200" dirty="0" smtClean="0"/>
              <a:t>British empire</a:t>
            </a:r>
            <a:endParaRPr lang="en-US" sz="3200" dirty="0"/>
          </a:p>
        </p:txBody>
      </p:sp>
    </p:spTree>
  </p:cSld>
  <p:clrMapOvr>
    <a:masterClrMapping/>
  </p:clrMapOvr>
  <p:transition spd="slow" advClick="0" advTm="14461">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bagpipes.jpg"/>
          <p:cNvPicPr>
            <a:picLocks noChangeAspect="1"/>
          </p:cNvPicPr>
          <p:nvPr/>
        </p:nvPicPr>
        <p:blipFill>
          <a:blip r:embed="rId2" cstate="print"/>
          <a:stretch>
            <a:fillRect/>
          </a:stretch>
        </p:blipFill>
        <p:spPr>
          <a:xfrm rot="21201145">
            <a:off x="4101253" y="3268154"/>
            <a:ext cx="3956213" cy="2628684"/>
          </a:xfrm>
          <a:prstGeom prst="rect">
            <a:avLst/>
          </a:prstGeom>
        </p:spPr>
      </p:pic>
      <p:sp>
        <p:nvSpPr>
          <p:cNvPr id="3" name="Content Placeholder 2"/>
          <p:cNvSpPr>
            <a:spLocks noGrp="1"/>
          </p:cNvSpPr>
          <p:nvPr>
            <p:ph idx="1"/>
          </p:nvPr>
        </p:nvSpPr>
        <p:spPr>
          <a:xfrm rot="924838">
            <a:off x="5409161" y="405964"/>
            <a:ext cx="3429000" cy="2765392"/>
          </a:xfrm>
          <a:solidFill>
            <a:srgbClr val="92D050"/>
          </a:solidFill>
        </p:spPr>
        <p:txBody>
          <a:bodyPr>
            <a:noAutofit/>
          </a:bodyPr>
          <a:lstStyle/>
          <a:p>
            <a:pPr algn="ctr">
              <a:buNone/>
            </a:pPr>
            <a:endParaRPr lang="en-US" sz="2000" dirty="0" smtClean="0"/>
          </a:p>
          <a:p>
            <a:pPr algn="ctr">
              <a:buNone/>
            </a:pPr>
            <a:r>
              <a:rPr lang="en-US" sz="2000" dirty="0" smtClean="0"/>
              <a:t>Physical Characteristics:</a:t>
            </a:r>
          </a:p>
          <a:p>
            <a:pPr algn="ctr"/>
            <a:r>
              <a:rPr lang="en-US" sz="2000" dirty="0" smtClean="0"/>
              <a:t>Mountains</a:t>
            </a:r>
          </a:p>
          <a:p>
            <a:pPr algn="ctr"/>
            <a:r>
              <a:rPr lang="en-US" sz="2000" dirty="0" smtClean="0"/>
              <a:t>Valleys</a:t>
            </a:r>
          </a:p>
          <a:p>
            <a:pPr algn="ctr"/>
            <a:r>
              <a:rPr lang="en-US" sz="2000" dirty="0" smtClean="0"/>
              <a:t>Rivers</a:t>
            </a:r>
          </a:p>
          <a:p>
            <a:pPr algn="ctr"/>
            <a:r>
              <a:rPr lang="en-US" sz="2000" dirty="0" smtClean="0"/>
              <a:t>Island</a:t>
            </a:r>
          </a:p>
          <a:p>
            <a:pPr algn="ctr"/>
            <a:r>
              <a:rPr lang="en-US" sz="2000" dirty="0" smtClean="0"/>
              <a:t>lochs</a:t>
            </a:r>
            <a:endParaRPr lang="en-US" sz="2000" dirty="0"/>
          </a:p>
        </p:txBody>
      </p:sp>
      <p:sp>
        <p:nvSpPr>
          <p:cNvPr id="4" name="Rectangle 3"/>
          <p:cNvSpPr/>
          <p:nvPr/>
        </p:nvSpPr>
        <p:spPr>
          <a:xfrm>
            <a:off x="609600" y="381000"/>
            <a:ext cx="4557658" cy="1323439"/>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8000" b="1" cap="none" spc="0" dirty="0" smtClean="0">
                <a:ln w="11430"/>
                <a:solidFill>
                  <a:schemeClr val="accent1"/>
                </a:solidFill>
                <a:effectLst>
                  <a:outerShdw blurRad="50800" dist="39000" dir="5460000" algn="tl">
                    <a:srgbClr val="000000">
                      <a:alpha val="38000"/>
                    </a:srgbClr>
                  </a:outerShdw>
                </a:effectLst>
              </a:rPr>
              <a:t>Scotland</a:t>
            </a:r>
            <a:endParaRPr lang="en-US" sz="8000" b="1" cap="none" spc="0" dirty="0">
              <a:ln w="11430"/>
              <a:solidFill>
                <a:schemeClr val="accent1"/>
              </a:solidFill>
              <a:effectLst>
                <a:outerShdw blurRad="50800" dist="39000" dir="5460000" algn="tl">
                  <a:srgbClr val="000000">
                    <a:alpha val="38000"/>
                  </a:srgbClr>
                </a:outerShdw>
              </a:effectLst>
            </a:endParaRPr>
          </a:p>
        </p:txBody>
      </p:sp>
      <p:pic>
        <p:nvPicPr>
          <p:cNvPr id="7" name="Picture 6" descr="Scotland%20Castle.jpg"/>
          <p:cNvPicPr>
            <a:picLocks noChangeAspect="1"/>
          </p:cNvPicPr>
          <p:nvPr/>
        </p:nvPicPr>
        <p:blipFill>
          <a:blip r:embed="rId3" cstate="print"/>
          <a:stretch>
            <a:fillRect/>
          </a:stretch>
        </p:blipFill>
        <p:spPr>
          <a:xfrm rot="20751130">
            <a:off x="932155" y="2123829"/>
            <a:ext cx="2072638" cy="2272993"/>
          </a:xfrm>
          <a:prstGeom prst="rect">
            <a:avLst/>
          </a:prstGeom>
        </p:spPr>
      </p:pic>
      <p:sp>
        <p:nvSpPr>
          <p:cNvPr id="8" name="Rectangle 7"/>
          <p:cNvSpPr/>
          <p:nvPr/>
        </p:nvSpPr>
        <p:spPr>
          <a:xfrm rot="20573410">
            <a:off x="372105" y="5019099"/>
            <a:ext cx="3710169" cy="1015663"/>
          </a:xfrm>
          <a:prstGeom prst="rect">
            <a:avLst/>
          </a:prstGeom>
          <a:solidFill>
            <a:srgbClr val="92D050"/>
          </a:solidFill>
        </p:spPr>
        <p:txBody>
          <a:bodyPr wrap="square">
            <a:spAutoFit/>
          </a:bodyPr>
          <a:lstStyle/>
          <a:p>
            <a:pPr algn="ctr">
              <a:buNone/>
            </a:pPr>
            <a:r>
              <a:rPr lang="en-US" sz="2000" dirty="0" smtClean="0"/>
              <a:t>Human Characteristics:</a:t>
            </a:r>
          </a:p>
          <a:p>
            <a:pPr algn="ctr"/>
            <a:r>
              <a:rPr lang="en-US" sz="2000" dirty="0" smtClean="0"/>
              <a:t>Kilts</a:t>
            </a:r>
          </a:p>
          <a:p>
            <a:pPr algn="ctr"/>
            <a:r>
              <a:rPr lang="en-US" sz="2000" dirty="0" smtClean="0"/>
              <a:t>Bagpipes</a:t>
            </a:r>
          </a:p>
        </p:txBody>
      </p:sp>
    </p:spTree>
  </p:cSld>
  <p:clrMapOvr>
    <a:masterClrMapping/>
  </p:clrMapOvr>
  <p:transition spd="slow" advClick="0" advTm="8643">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rot="946907">
            <a:off x="3841929" y="1236627"/>
            <a:ext cx="5007425" cy="2860746"/>
          </a:xfrm>
          <a:solidFill>
            <a:srgbClr val="92D050"/>
          </a:solidFill>
        </p:spPr>
        <p:txBody>
          <a:bodyPr>
            <a:noAutofit/>
          </a:bodyPr>
          <a:lstStyle/>
          <a:p>
            <a:pPr algn="ctr">
              <a:buNone/>
            </a:pPr>
            <a:r>
              <a:rPr lang="en-US" sz="1400" dirty="0" smtClean="0"/>
              <a:t>Relative Location:</a:t>
            </a:r>
          </a:p>
          <a:p>
            <a:pPr algn="ctr">
              <a:buNone/>
            </a:pPr>
            <a:r>
              <a:rPr lang="en-US" sz="1400" dirty="0" smtClean="0"/>
              <a:t> New York is positioned in both the northern and western hemispheres.</a:t>
            </a:r>
            <a:br>
              <a:rPr lang="en-US" sz="1400" dirty="0" smtClean="0"/>
            </a:br>
            <a:r>
              <a:rPr lang="en-US" sz="1400" dirty="0" smtClean="0"/>
              <a:t>As a part of North America, New York is located in the Middle Atlantic region of the United States. It's bordered by the states of Vermont, New Jersey, Massachusetts, Connecticut, New Jersey and Pennsylvania, and by the Canadian Provinces of Ontario and Quebec, by the Atlantic Ocean, Lake Erie and Lake Ontario. </a:t>
            </a:r>
          </a:p>
        </p:txBody>
      </p:sp>
      <p:sp>
        <p:nvSpPr>
          <p:cNvPr id="4" name="Rectangle 3"/>
          <p:cNvSpPr/>
          <p:nvPr/>
        </p:nvSpPr>
        <p:spPr>
          <a:xfrm>
            <a:off x="533400" y="0"/>
            <a:ext cx="4924746" cy="1323439"/>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8000" b="1" cap="none" spc="0" dirty="0" smtClean="0">
                <a:ln w="11430"/>
                <a:solidFill>
                  <a:schemeClr val="accent1"/>
                </a:solidFill>
                <a:effectLst>
                  <a:outerShdw blurRad="50800" dist="39000" dir="5460000" algn="tl">
                    <a:srgbClr val="000000">
                      <a:alpha val="38000"/>
                    </a:srgbClr>
                  </a:outerShdw>
                </a:effectLst>
              </a:rPr>
              <a:t>New</a:t>
            </a:r>
            <a:r>
              <a:rPr lang="en-US" sz="8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r>
              <a:rPr lang="en-US" sz="8000" b="1" cap="none" spc="0" dirty="0" smtClean="0">
                <a:ln w="11430"/>
                <a:solidFill>
                  <a:schemeClr val="accent1"/>
                </a:solidFill>
                <a:effectLst>
                  <a:outerShdw blurRad="50800" dist="39000" dir="5460000" algn="tl">
                    <a:srgbClr val="000000">
                      <a:alpha val="38000"/>
                    </a:srgbClr>
                  </a:outerShdw>
                </a:effectLst>
              </a:rPr>
              <a:t>York</a:t>
            </a:r>
            <a:endParaRPr lang="en-US" sz="8000" b="1" cap="none" spc="0" dirty="0">
              <a:ln w="11430"/>
              <a:solidFill>
                <a:schemeClr val="accent1"/>
              </a:solidFill>
              <a:effectLst>
                <a:outerShdw blurRad="50800" dist="39000" dir="5460000" algn="tl">
                  <a:srgbClr val="000000">
                    <a:alpha val="38000"/>
                  </a:srgbClr>
                </a:outerShdw>
              </a:effectLst>
            </a:endParaRPr>
          </a:p>
        </p:txBody>
      </p:sp>
      <p:pic>
        <p:nvPicPr>
          <p:cNvPr id="7" name="Picture 6" descr="i-love-new-york.gif"/>
          <p:cNvPicPr>
            <a:picLocks noChangeAspect="1"/>
          </p:cNvPicPr>
          <p:nvPr/>
        </p:nvPicPr>
        <p:blipFill>
          <a:blip r:embed="rId2" cstate="print"/>
          <a:stretch>
            <a:fillRect/>
          </a:stretch>
        </p:blipFill>
        <p:spPr>
          <a:xfrm>
            <a:off x="5410200" y="3962400"/>
            <a:ext cx="2590800" cy="2348617"/>
          </a:xfrm>
          <a:prstGeom prst="rect">
            <a:avLst/>
          </a:prstGeom>
        </p:spPr>
      </p:pic>
      <p:pic>
        <p:nvPicPr>
          <p:cNvPr id="8" name="Picture 7" descr="new york.jpg"/>
          <p:cNvPicPr>
            <a:picLocks noChangeAspect="1"/>
          </p:cNvPicPr>
          <p:nvPr/>
        </p:nvPicPr>
        <p:blipFill>
          <a:blip r:embed="rId3" cstate="print"/>
          <a:stretch>
            <a:fillRect/>
          </a:stretch>
        </p:blipFill>
        <p:spPr>
          <a:xfrm>
            <a:off x="304800" y="1524000"/>
            <a:ext cx="3048000" cy="2445657"/>
          </a:xfrm>
          <a:prstGeom prst="rect">
            <a:avLst/>
          </a:prstGeom>
        </p:spPr>
      </p:pic>
      <p:sp>
        <p:nvSpPr>
          <p:cNvPr id="6" name="Rectangle 5"/>
          <p:cNvSpPr/>
          <p:nvPr/>
        </p:nvSpPr>
        <p:spPr>
          <a:xfrm rot="20081573">
            <a:off x="507744" y="4352409"/>
            <a:ext cx="3938988" cy="1477328"/>
          </a:xfrm>
          <a:prstGeom prst="rect">
            <a:avLst/>
          </a:prstGeom>
          <a:solidFill>
            <a:srgbClr val="92D050"/>
          </a:solidFill>
        </p:spPr>
        <p:txBody>
          <a:bodyPr wrap="square">
            <a:spAutoFit/>
          </a:bodyPr>
          <a:lstStyle/>
          <a:p>
            <a:pPr algn="ctr">
              <a:buNone/>
            </a:pPr>
            <a:r>
              <a:rPr lang="en-US" dirty="0" smtClean="0"/>
              <a:t>Absolute location:</a:t>
            </a:r>
            <a:br>
              <a:rPr lang="en-US" dirty="0" smtClean="0"/>
            </a:br>
            <a:r>
              <a:rPr lang="en-US" dirty="0" smtClean="0"/>
              <a:t>Albany: (</a:t>
            </a:r>
            <a:r>
              <a:rPr lang="en-US" i="1" dirty="0" smtClean="0"/>
              <a:t>capital city</a:t>
            </a:r>
            <a:r>
              <a:rPr lang="en-US" dirty="0" smtClean="0"/>
              <a:t>) 42º 39' N, 73º 45' W </a:t>
            </a:r>
            <a:br>
              <a:rPr lang="en-US" dirty="0" smtClean="0"/>
            </a:br>
            <a:r>
              <a:rPr lang="en-US" dirty="0" smtClean="0"/>
              <a:t>New York: </a:t>
            </a:r>
            <a:r>
              <a:rPr lang="en-US" i="1" dirty="0" smtClean="0"/>
              <a:t>(largest city)</a:t>
            </a:r>
            <a:r>
              <a:rPr lang="en-US" dirty="0" smtClean="0"/>
              <a:t> 40º 43' N, 74º 0' W </a:t>
            </a:r>
          </a:p>
        </p:txBody>
      </p:sp>
    </p:spTree>
  </p:cSld>
  <p:clrMapOvr>
    <a:masterClrMapping/>
  </p:clrMapOvr>
  <p:transition spd="slow" advClick="0" advTm="23416">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utah.jpg"/>
          <p:cNvPicPr>
            <a:picLocks noChangeAspect="1"/>
          </p:cNvPicPr>
          <p:nvPr/>
        </p:nvPicPr>
        <p:blipFill>
          <a:blip r:embed="rId2" cstate="print"/>
          <a:stretch>
            <a:fillRect/>
          </a:stretch>
        </p:blipFill>
        <p:spPr>
          <a:xfrm>
            <a:off x="6705600" y="0"/>
            <a:ext cx="2133600" cy="2296750"/>
          </a:xfrm>
          <a:prstGeom prst="rect">
            <a:avLst/>
          </a:prstGeom>
        </p:spPr>
      </p:pic>
      <p:sp>
        <p:nvSpPr>
          <p:cNvPr id="3" name="Content Placeholder 2"/>
          <p:cNvSpPr>
            <a:spLocks noGrp="1"/>
          </p:cNvSpPr>
          <p:nvPr>
            <p:ph idx="1"/>
          </p:nvPr>
        </p:nvSpPr>
        <p:spPr>
          <a:xfrm rot="664956">
            <a:off x="4921093" y="2743471"/>
            <a:ext cx="4114800" cy="1524000"/>
          </a:xfrm>
          <a:solidFill>
            <a:srgbClr val="92D050"/>
          </a:solidFill>
        </p:spPr>
        <p:txBody>
          <a:bodyPr>
            <a:normAutofit fontScale="92500" lnSpcReduction="20000"/>
          </a:bodyPr>
          <a:lstStyle/>
          <a:p>
            <a:pPr algn="ctr">
              <a:buNone/>
            </a:pPr>
            <a:r>
              <a:rPr lang="en-US" sz="2400" dirty="0" smtClean="0"/>
              <a:t>Utahans adapt to the climate in Utah, </a:t>
            </a:r>
            <a:r>
              <a:rPr lang="en-US" sz="2400" dirty="0" smtClean="0"/>
              <a:t>by wearing </a:t>
            </a:r>
            <a:r>
              <a:rPr lang="en-US" sz="2400" dirty="0" smtClean="0"/>
              <a:t>warm coats on the cold snowy winter days.</a:t>
            </a:r>
          </a:p>
        </p:txBody>
      </p:sp>
      <p:sp>
        <p:nvSpPr>
          <p:cNvPr id="4" name="Rectangle 3"/>
          <p:cNvSpPr/>
          <p:nvPr/>
        </p:nvSpPr>
        <p:spPr>
          <a:xfrm>
            <a:off x="2133600" y="228600"/>
            <a:ext cx="4419600" cy="156966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9600" b="1" cap="none" spc="0" dirty="0" smtClean="0">
                <a:ln w="11430"/>
                <a:solidFill>
                  <a:schemeClr val="accent1"/>
                </a:solidFill>
                <a:effectLst>
                  <a:outerShdw blurRad="50800" dist="39000" dir="5460000" algn="tl">
                    <a:srgbClr val="000000">
                      <a:alpha val="38000"/>
                    </a:srgbClr>
                  </a:outerShdw>
                </a:effectLst>
              </a:rPr>
              <a:t>Utah</a:t>
            </a:r>
            <a:endParaRPr lang="en-US" sz="9600" b="1" cap="none" spc="0" dirty="0">
              <a:ln w="11430"/>
              <a:solidFill>
                <a:schemeClr val="accent1"/>
              </a:solidFill>
              <a:effectLst>
                <a:outerShdw blurRad="50800" dist="39000" dir="5460000" algn="tl">
                  <a:srgbClr val="000000">
                    <a:alpha val="38000"/>
                  </a:srgbClr>
                </a:outerShdw>
              </a:effectLst>
            </a:endParaRPr>
          </a:p>
        </p:txBody>
      </p:sp>
      <p:sp>
        <p:nvSpPr>
          <p:cNvPr id="6" name="Rectangle 5"/>
          <p:cNvSpPr/>
          <p:nvPr/>
        </p:nvSpPr>
        <p:spPr>
          <a:xfrm>
            <a:off x="304800" y="5562600"/>
            <a:ext cx="4572000" cy="954107"/>
          </a:xfrm>
          <a:prstGeom prst="rect">
            <a:avLst/>
          </a:prstGeom>
          <a:solidFill>
            <a:srgbClr val="92D050"/>
          </a:solidFill>
        </p:spPr>
        <p:txBody>
          <a:bodyPr>
            <a:spAutoFit/>
          </a:bodyPr>
          <a:lstStyle/>
          <a:p>
            <a:pPr algn="ctr">
              <a:buNone/>
            </a:pPr>
            <a:r>
              <a:rPr lang="en-US" sz="2800" dirty="0" smtClean="0"/>
              <a:t>Utahans Depend on the Great Salt Lake for water.</a:t>
            </a:r>
          </a:p>
        </p:txBody>
      </p:sp>
      <p:sp>
        <p:nvSpPr>
          <p:cNvPr id="7" name="Rectangle 6"/>
          <p:cNvSpPr/>
          <p:nvPr/>
        </p:nvSpPr>
        <p:spPr>
          <a:xfrm rot="20977704">
            <a:off x="26370" y="2005969"/>
            <a:ext cx="4572000" cy="707886"/>
          </a:xfrm>
          <a:prstGeom prst="rect">
            <a:avLst/>
          </a:prstGeom>
          <a:solidFill>
            <a:srgbClr val="92D050"/>
          </a:solidFill>
        </p:spPr>
        <p:txBody>
          <a:bodyPr>
            <a:spAutoFit/>
          </a:bodyPr>
          <a:lstStyle/>
          <a:p>
            <a:pPr algn="ctr">
              <a:buNone/>
            </a:pPr>
            <a:r>
              <a:rPr lang="en-US" sz="2000" dirty="0" smtClean="0"/>
              <a:t>Utahans Modify the environment by heating and cooling buildings.</a:t>
            </a:r>
          </a:p>
        </p:txBody>
      </p:sp>
      <p:pic>
        <p:nvPicPr>
          <p:cNvPr id="8" name="Picture 7" descr="great salt lake.jpg"/>
          <p:cNvPicPr>
            <a:picLocks noChangeAspect="1"/>
          </p:cNvPicPr>
          <p:nvPr/>
        </p:nvPicPr>
        <p:blipFill>
          <a:blip r:embed="rId3" cstate="print"/>
          <a:stretch>
            <a:fillRect/>
          </a:stretch>
        </p:blipFill>
        <p:spPr>
          <a:xfrm rot="897426">
            <a:off x="2152358" y="3168339"/>
            <a:ext cx="3608233" cy="2390454"/>
          </a:xfrm>
          <a:prstGeom prst="rect">
            <a:avLst/>
          </a:prstGeom>
        </p:spPr>
      </p:pic>
      <p:pic>
        <p:nvPicPr>
          <p:cNvPr id="9" name="Picture 8" descr="utah_winter.jpg"/>
          <p:cNvPicPr>
            <a:picLocks noChangeAspect="1"/>
          </p:cNvPicPr>
          <p:nvPr/>
        </p:nvPicPr>
        <p:blipFill>
          <a:blip r:embed="rId4" cstate="print"/>
          <a:stretch>
            <a:fillRect/>
          </a:stretch>
        </p:blipFill>
        <p:spPr>
          <a:xfrm rot="21175939">
            <a:off x="6943162" y="4282176"/>
            <a:ext cx="2057400" cy="2458592"/>
          </a:xfrm>
          <a:prstGeom prst="rect">
            <a:avLst/>
          </a:prstGeom>
        </p:spPr>
      </p:pic>
      <p:pic>
        <p:nvPicPr>
          <p:cNvPr id="10" name="Picture 9" descr="snow 1.jpg"/>
          <p:cNvPicPr>
            <a:picLocks noChangeAspect="1"/>
          </p:cNvPicPr>
          <p:nvPr/>
        </p:nvPicPr>
        <p:blipFill>
          <a:blip r:embed="rId5" cstate="print"/>
          <a:stretch>
            <a:fillRect/>
          </a:stretch>
        </p:blipFill>
        <p:spPr>
          <a:xfrm>
            <a:off x="152400" y="228600"/>
            <a:ext cx="1981200" cy="1485900"/>
          </a:xfrm>
          <a:prstGeom prst="rect">
            <a:avLst/>
          </a:prstGeom>
        </p:spPr>
      </p:pic>
    </p:spTree>
  </p:cSld>
  <p:clrMapOvr>
    <a:masterClrMapping/>
  </p:clrMapOvr>
  <p:transition spd="slow" advClick="0" advTm="12573">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sz="2000" i="1" dirty="0" smtClean="0">
                <a:hlinkClick r:id="rId2"/>
              </a:rPr>
              <a:t>http://www.una.edu/geography/statedepted/themes.html#Location</a:t>
            </a:r>
            <a:endParaRPr lang="en-US" sz="2000" i="1" dirty="0" smtClean="0"/>
          </a:p>
          <a:p>
            <a:r>
              <a:rPr lang="en-US" sz="2000" i="1" dirty="0" smtClean="0">
                <a:hlinkClick r:id="rId3"/>
              </a:rPr>
              <a:t>http://www.state.gov/r/pa/ei/bgn/35855.htm</a:t>
            </a:r>
            <a:endParaRPr lang="en-US" sz="2000" i="1" dirty="0" smtClean="0"/>
          </a:p>
          <a:p>
            <a:r>
              <a:rPr lang="en-US" sz="2000" i="1" dirty="0" smtClean="0"/>
              <a:t>Pictures from </a:t>
            </a:r>
            <a:r>
              <a:rPr lang="en-US" sz="2000" i="1" dirty="0" err="1" smtClean="0"/>
              <a:t>google</a:t>
            </a:r>
            <a:r>
              <a:rPr lang="en-US" sz="2000" i="1" dirty="0" smtClean="0"/>
              <a:t> images</a:t>
            </a:r>
            <a:endParaRPr lang="en-US" sz="2000" i="1" dirty="0"/>
          </a:p>
        </p:txBody>
      </p:sp>
      <p:sp>
        <p:nvSpPr>
          <p:cNvPr id="5" name="Rectangle 4"/>
          <p:cNvSpPr/>
          <p:nvPr/>
        </p:nvSpPr>
        <p:spPr>
          <a:xfrm>
            <a:off x="1981200" y="304800"/>
            <a:ext cx="5748690" cy="1323439"/>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8000" b="1" cap="none" spc="0" dirty="0" smtClean="0">
                <a:ln w="11430"/>
                <a:solidFill>
                  <a:schemeClr val="accent1"/>
                </a:solidFill>
                <a:effectLst>
                  <a:outerShdw blurRad="50800" dist="39000" dir="5460000" algn="tl">
                    <a:srgbClr val="000000">
                      <a:alpha val="38000"/>
                    </a:srgbClr>
                  </a:outerShdw>
                </a:effectLst>
              </a:rPr>
              <a:t>References</a:t>
            </a:r>
            <a:endParaRPr lang="en-US" sz="8000" b="1" cap="none" spc="0" dirty="0">
              <a:ln w="11430"/>
              <a:solidFill>
                <a:schemeClr val="accent1"/>
              </a:solidFill>
              <a:effectLst>
                <a:outerShdw blurRad="50800" dist="39000" dir="5460000" algn="tl">
                  <a:srgbClr val="000000">
                    <a:alpha val="38000"/>
                  </a:srgbClr>
                </a:outerShdw>
              </a:effectLst>
            </a:endParaRPr>
          </a:p>
        </p:txBody>
      </p:sp>
    </p:spTree>
  </p:cSld>
  <p:clrMapOvr>
    <a:masterClrMapping/>
  </p:clrMapOvr>
  <p:transition spd="slow" advClick="0" advTm="3011">
    <p:randomBar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478</TotalTime>
  <Words>186</Words>
  <Application>Microsoft Office PowerPoint</Application>
  <PresentationFormat>On-screen Show (4:3)</PresentationFormat>
  <Paragraphs>41</Paragraphs>
  <Slides>7</Slides>
  <Notes>0</Notes>
  <HiddenSlides>0</HiddenSlides>
  <MMClips>1</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Verve</vt:lpstr>
      <vt:lpstr>Grooms Goes  Abroad   </vt:lpstr>
      <vt:lpstr>Slide 2</vt:lpstr>
      <vt:lpstr>Slide 3</vt:lpstr>
      <vt:lpstr>Slide 4</vt:lpstr>
      <vt:lpstr>Slide 5</vt:lpstr>
      <vt:lpstr>Slide 6</vt:lpstr>
      <vt:lpstr>Slide 7</vt:lpstr>
    </vt:vector>
  </TitlesOfParts>
  <Company>GFPS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59973</dc:creator>
  <cp:lastModifiedBy>Family</cp:lastModifiedBy>
  <cp:revision>11</cp:revision>
  <dcterms:created xsi:type="dcterms:W3CDTF">2011-09-22T16:32:24Z</dcterms:created>
  <dcterms:modified xsi:type="dcterms:W3CDTF">2011-09-23T22:39:34Z</dcterms:modified>
</cp:coreProperties>
</file>